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25" r:id="rId2"/>
    <p:sldId id="421" r:id="rId3"/>
    <p:sldId id="426" r:id="rId4"/>
    <p:sldId id="427" r:id="rId5"/>
    <p:sldId id="428" r:id="rId6"/>
    <p:sldId id="429" r:id="rId7"/>
    <p:sldId id="430" r:id="rId8"/>
    <p:sldId id="431" r:id="rId9"/>
    <p:sldId id="432" r:id="rId10"/>
    <p:sldId id="433" r:id="rId11"/>
    <p:sldId id="434" r:id="rId12"/>
    <p:sldId id="435" r:id="rId13"/>
    <p:sldId id="436" r:id="rId14"/>
    <p:sldId id="437" r:id="rId15"/>
    <p:sldId id="438" r:id="rId16"/>
    <p:sldId id="439" r:id="rId17"/>
    <p:sldId id="440" r:id="rId18"/>
    <p:sldId id="441" r:id="rId19"/>
    <p:sldId id="443" r:id="rId20"/>
  </p:sldIdLst>
  <p:sldSz cx="5376863" cy="7169150" type="B5ISO"/>
  <p:notesSz cx="10059988" cy="685800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500" y="240"/>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59328" cy="343063"/>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98330" y="2"/>
            <a:ext cx="4359328" cy="343063"/>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2022-12-23</a:t>
            </a:fld>
            <a:endParaRPr lang="ko-KR" altLang="en-US"/>
          </a:p>
        </p:txBody>
      </p:sp>
      <p:sp>
        <p:nvSpPr>
          <p:cNvPr id="4" name="바닥글 개체 틀 3"/>
          <p:cNvSpPr>
            <a:spLocks noGrp="1"/>
          </p:cNvSpPr>
          <p:nvPr>
            <p:ph type="ftr" sz="quarter" idx="2"/>
          </p:nvPr>
        </p:nvSpPr>
        <p:spPr>
          <a:xfrm>
            <a:off x="2" y="6513856"/>
            <a:ext cx="4359328" cy="343063"/>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98330" y="6513856"/>
            <a:ext cx="4359328" cy="343063"/>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4018316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57958" cy="342979"/>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98611" y="2"/>
            <a:ext cx="4357958" cy="342979"/>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2022-12-23</a:t>
            </a:fld>
            <a:endParaRPr lang="ko-KR" altLang="en-US"/>
          </a:p>
        </p:txBody>
      </p:sp>
      <p:sp>
        <p:nvSpPr>
          <p:cNvPr id="4" name="슬라이드 이미지 개체 틀 3"/>
          <p:cNvSpPr>
            <a:spLocks noGrp="1" noRot="1" noChangeAspect="1"/>
          </p:cNvSpPr>
          <p:nvPr>
            <p:ph type="sldImg" idx="2"/>
          </p:nvPr>
        </p:nvSpPr>
        <p:spPr>
          <a:xfrm>
            <a:off x="4065588" y="514350"/>
            <a:ext cx="1928812" cy="2573338"/>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1004635" y="3257512"/>
            <a:ext cx="8050732" cy="3086810"/>
          </a:xfrm>
          <a:prstGeom prst="rect">
            <a:avLst/>
          </a:prstGeom>
        </p:spPr>
        <p:txBody>
          <a:bodyPr vert="horz" lIns="130989" tIns="65494" rIns="130989" bIns="65494"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7" y="6513443"/>
            <a:ext cx="4357958" cy="342979"/>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98611" y="6513443"/>
            <a:ext cx="4357958" cy="342979"/>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849145988"/>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87"/>
            <a:ext cx="4570334" cy="1536721"/>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806530" y="4062519"/>
            <a:ext cx="3763804" cy="1832116"/>
          </a:xfrm>
        </p:spPr>
        <p:txBody>
          <a:bodyPr/>
          <a:lstStyle>
            <a:lvl1pPr marL="0" indent="0" algn="ctr">
              <a:buNone/>
              <a:defRPr>
                <a:solidFill>
                  <a:schemeClr val="tx1">
                    <a:tint val="75000"/>
                  </a:schemeClr>
                </a:solidFill>
              </a:defRPr>
            </a:lvl1pPr>
            <a:lvl2pPr marL="358346" indent="0" algn="ctr">
              <a:buNone/>
              <a:defRPr>
                <a:solidFill>
                  <a:schemeClr val="tx1">
                    <a:tint val="75000"/>
                  </a:schemeClr>
                </a:solidFill>
              </a:defRPr>
            </a:lvl2pPr>
            <a:lvl3pPr marL="716691" indent="0" algn="ctr">
              <a:buNone/>
              <a:defRPr>
                <a:solidFill>
                  <a:schemeClr val="tx1">
                    <a:tint val="75000"/>
                  </a:schemeClr>
                </a:solidFill>
              </a:defRPr>
            </a:lvl3pPr>
            <a:lvl4pPr marL="1075035" indent="0" algn="ctr">
              <a:buNone/>
              <a:defRPr>
                <a:solidFill>
                  <a:schemeClr val="tx1">
                    <a:tint val="75000"/>
                  </a:schemeClr>
                </a:solidFill>
              </a:defRPr>
            </a:lvl4pPr>
            <a:lvl5pPr marL="1433381" indent="0" algn="ctr">
              <a:buNone/>
              <a:defRPr>
                <a:solidFill>
                  <a:schemeClr val="tx1">
                    <a:tint val="75000"/>
                  </a:schemeClr>
                </a:solidFill>
              </a:defRPr>
            </a:lvl5pPr>
            <a:lvl6pPr marL="1791726" indent="0" algn="ctr">
              <a:buNone/>
              <a:defRPr>
                <a:solidFill>
                  <a:schemeClr val="tx1">
                    <a:tint val="75000"/>
                  </a:schemeClr>
                </a:solidFill>
              </a:defRPr>
            </a:lvl6pPr>
            <a:lvl7pPr marL="2150072" indent="0" algn="ctr">
              <a:buNone/>
              <a:defRPr>
                <a:solidFill>
                  <a:schemeClr val="tx1">
                    <a:tint val="75000"/>
                  </a:schemeClr>
                </a:solidFill>
              </a:defRPr>
            </a:lvl7pPr>
            <a:lvl8pPr marL="2508416" indent="0" algn="ctr">
              <a:buNone/>
              <a:defRPr>
                <a:solidFill>
                  <a:schemeClr val="tx1">
                    <a:tint val="75000"/>
                  </a:schemeClr>
                </a:solidFill>
              </a:defRPr>
            </a:lvl8pPr>
            <a:lvl9pPr marL="2866762"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5A8A31B-DF81-4612-8A34-2A03E72F4A50}"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0EEED4-1ED5-418B-AD44-274DC1F5D5BD}"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923669" y="383352"/>
            <a:ext cx="907346" cy="815490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201636" y="383352"/>
            <a:ext cx="2632423" cy="815490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532B84E-2D33-46A1-B978-C75E559310C3}"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0C454AF-1072-4ECB-AC97-E6D35A7155C2}"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4"/>
            <a:ext cx="4570334" cy="1423873"/>
          </a:xfrm>
        </p:spPr>
        <p:txBody>
          <a:bodyPr anchor="t"/>
          <a:lstStyle>
            <a:lvl1pPr algn="l">
              <a:defRPr sz="31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24735" y="3038597"/>
            <a:ext cx="4570334" cy="1568251"/>
          </a:xfrm>
        </p:spPr>
        <p:txBody>
          <a:bodyPr anchor="b"/>
          <a:lstStyle>
            <a:lvl1pPr marL="0" indent="0">
              <a:buNone/>
              <a:defRPr sz="1600">
                <a:solidFill>
                  <a:schemeClr val="tx1">
                    <a:tint val="75000"/>
                  </a:schemeClr>
                </a:solidFill>
              </a:defRPr>
            </a:lvl1pPr>
            <a:lvl2pPr marL="358346" indent="0">
              <a:buNone/>
              <a:defRPr sz="1400">
                <a:solidFill>
                  <a:schemeClr val="tx1">
                    <a:tint val="75000"/>
                  </a:schemeClr>
                </a:solidFill>
              </a:defRPr>
            </a:lvl2pPr>
            <a:lvl3pPr marL="716691" indent="0">
              <a:buNone/>
              <a:defRPr sz="1300">
                <a:solidFill>
                  <a:schemeClr val="tx1">
                    <a:tint val="75000"/>
                  </a:schemeClr>
                </a:solidFill>
              </a:defRPr>
            </a:lvl3pPr>
            <a:lvl4pPr marL="1075035" indent="0">
              <a:buNone/>
              <a:defRPr sz="1100">
                <a:solidFill>
                  <a:schemeClr val="tx1">
                    <a:tint val="75000"/>
                  </a:schemeClr>
                </a:solidFill>
              </a:defRPr>
            </a:lvl4pPr>
            <a:lvl5pPr marL="1433381" indent="0">
              <a:buNone/>
              <a:defRPr sz="1100">
                <a:solidFill>
                  <a:schemeClr val="tx1">
                    <a:tint val="75000"/>
                  </a:schemeClr>
                </a:solidFill>
              </a:defRPr>
            </a:lvl5pPr>
            <a:lvl6pPr marL="1791726" indent="0">
              <a:buNone/>
              <a:defRPr sz="1100">
                <a:solidFill>
                  <a:schemeClr val="tx1">
                    <a:tint val="75000"/>
                  </a:schemeClr>
                </a:solidFill>
              </a:defRPr>
            </a:lvl6pPr>
            <a:lvl7pPr marL="2150072" indent="0">
              <a:buNone/>
              <a:defRPr sz="1100">
                <a:solidFill>
                  <a:schemeClr val="tx1">
                    <a:tint val="75000"/>
                  </a:schemeClr>
                </a:solidFill>
              </a:defRPr>
            </a:lvl7pPr>
            <a:lvl8pPr marL="2508416" indent="0">
              <a:buNone/>
              <a:defRPr sz="1100">
                <a:solidFill>
                  <a:schemeClr val="tx1">
                    <a:tint val="75000"/>
                  </a:schemeClr>
                </a:solidFill>
              </a:defRPr>
            </a:lvl8pPr>
            <a:lvl9pPr marL="2866762" indent="0">
              <a:buNone/>
              <a:defRPr sz="11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2016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20611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3C94BAE-5C74-40D8-805E-FC9E917F894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4" y="287098"/>
            <a:ext cx="4839177" cy="1194858"/>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6" y="1604763"/>
            <a:ext cx="2375715"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268846" y="2273551"/>
            <a:ext cx="2375715"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2731375" y="1604763"/>
            <a:ext cx="2376648"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2731375" y="2273551"/>
            <a:ext cx="2376648"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2CFEDCA-BA19-4B12-A44A-491680FBAFDB}" type="datetime1">
              <a:rPr lang="ko-KR" altLang="en-US" smtClean="0"/>
              <a:pPr/>
              <a:t>2022-12-23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1AA988F-A91A-4889-8507-9F5D8CAA1D90}" type="datetime1">
              <a:rPr lang="ko-KR" altLang="en-US" smtClean="0"/>
              <a:pPr/>
              <a:t>2022-12-23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2022-12-23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7" y="285441"/>
            <a:ext cx="1768951" cy="1214773"/>
          </a:xfrm>
        </p:spPr>
        <p:txBody>
          <a:bodyPr anchor="b"/>
          <a:lstStyle>
            <a:lvl1pPr algn="l">
              <a:defRPr sz="16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102207" y="285443"/>
            <a:ext cx="3005816" cy="6118671"/>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268847" y="1500216"/>
            <a:ext cx="1768951" cy="4903899"/>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6"/>
            <a:ext cx="3226118" cy="592452"/>
          </a:xfrm>
        </p:spPr>
        <p:txBody>
          <a:bodyPr anchor="b"/>
          <a:lstStyle>
            <a:lvl1pPr algn="l">
              <a:defRPr sz="16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053903" y="640577"/>
            <a:ext cx="3226118" cy="4301490"/>
          </a:xfrm>
        </p:spPr>
        <p:txBody>
          <a:bodyPr/>
          <a:lstStyle>
            <a:lvl1pPr marL="0" indent="0">
              <a:buNone/>
              <a:defRPr sz="2500"/>
            </a:lvl1pPr>
            <a:lvl2pPr marL="358346" indent="0">
              <a:buNone/>
              <a:defRPr sz="2200"/>
            </a:lvl2pPr>
            <a:lvl3pPr marL="716691" indent="0">
              <a:buNone/>
              <a:defRPr sz="1900"/>
            </a:lvl3pPr>
            <a:lvl4pPr marL="1075035" indent="0">
              <a:buNone/>
              <a:defRPr sz="1600"/>
            </a:lvl4pPr>
            <a:lvl5pPr marL="1433381" indent="0">
              <a:buNone/>
              <a:defRPr sz="1600"/>
            </a:lvl5pPr>
            <a:lvl6pPr marL="1791726" indent="0">
              <a:buNone/>
              <a:defRPr sz="1600"/>
            </a:lvl6pPr>
            <a:lvl7pPr marL="2150072" indent="0">
              <a:buNone/>
              <a:defRPr sz="1600"/>
            </a:lvl7pPr>
            <a:lvl8pPr marL="2508416" indent="0">
              <a:buNone/>
              <a:defRPr sz="1600"/>
            </a:lvl8pPr>
            <a:lvl9pPr marL="2866762" indent="0">
              <a:buNone/>
              <a:defRPr sz="1600"/>
            </a:lvl9pPr>
          </a:lstStyle>
          <a:p>
            <a:endParaRPr lang="ko-KR" altLang="en-US"/>
          </a:p>
        </p:txBody>
      </p:sp>
      <p:sp>
        <p:nvSpPr>
          <p:cNvPr id="4" name="텍스트 개체 틀 3"/>
          <p:cNvSpPr>
            <a:spLocks noGrp="1"/>
          </p:cNvSpPr>
          <p:nvPr>
            <p:ph type="body" sz="half" idx="2"/>
          </p:nvPr>
        </p:nvSpPr>
        <p:spPr>
          <a:xfrm>
            <a:off x="1053903" y="5610859"/>
            <a:ext cx="3226118" cy="841378"/>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4" y="287098"/>
            <a:ext cx="4839177" cy="1194858"/>
          </a:xfrm>
          <a:prstGeom prst="rect">
            <a:avLst/>
          </a:prstGeom>
        </p:spPr>
        <p:txBody>
          <a:bodyPr vert="horz" lIns="71668" tIns="35835" rIns="71668" bIns="35835"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4" y="1672807"/>
            <a:ext cx="4839177" cy="4731307"/>
          </a:xfrm>
          <a:prstGeom prst="rect">
            <a:avLst/>
          </a:prstGeom>
        </p:spPr>
        <p:txBody>
          <a:bodyPr vert="horz" lIns="71668" tIns="35835" rIns="71668" bIns="35835"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268844" y="6644745"/>
            <a:ext cx="1254601" cy="381691"/>
          </a:xfrm>
          <a:prstGeom prst="rect">
            <a:avLst/>
          </a:prstGeom>
        </p:spPr>
        <p:txBody>
          <a:bodyPr vert="horz" lIns="71668" tIns="35835" rIns="71668" bIns="35835" rtlCol="0" anchor="ctr"/>
          <a:lstStyle>
            <a:lvl1pPr algn="l">
              <a:defRPr sz="900">
                <a:solidFill>
                  <a:schemeClr val="tx1">
                    <a:tint val="75000"/>
                  </a:schemeClr>
                </a:solidFill>
              </a:defRPr>
            </a:lvl1pPr>
          </a:lstStyle>
          <a:p>
            <a:fld id="{9DFCFD71-C1D4-45F0-9035-C92F695C93E2}" type="datetime1">
              <a:rPr lang="ko-KR" altLang="en-US" smtClean="0"/>
              <a:pPr/>
              <a:t>2022-12-23</a:t>
            </a:fld>
            <a:endParaRPr lang="ko-KR" altLang="en-US"/>
          </a:p>
        </p:txBody>
      </p:sp>
      <p:sp>
        <p:nvSpPr>
          <p:cNvPr id="5" name="바닥글 개체 틀 4"/>
          <p:cNvSpPr>
            <a:spLocks noGrp="1"/>
          </p:cNvSpPr>
          <p:nvPr>
            <p:ph type="ftr" sz="quarter" idx="3"/>
          </p:nvPr>
        </p:nvSpPr>
        <p:spPr>
          <a:xfrm>
            <a:off x="1837097" y="6644745"/>
            <a:ext cx="1702673" cy="381691"/>
          </a:xfrm>
          <a:prstGeom prst="rect">
            <a:avLst/>
          </a:prstGeom>
        </p:spPr>
        <p:txBody>
          <a:bodyPr vert="horz" lIns="71668" tIns="35835" rIns="71668" bIns="35835" rtlCol="0" anchor="ctr"/>
          <a:lstStyle>
            <a:lvl1pPr algn="ctr">
              <a:defRPr sz="9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0" y="6644745"/>
            <a:ext cx="1254601" cy="381691"/>
          </a:xfrm>
          <a:prstGeom prst="rect">
            <a:avLst/>
          </a:prstGeom>
        </p:spPr>
        <p:txBody>
          <a:bodyPr vert="horz" lIns="71668" tIns="35835" rIns="71668" bIns="35835" rtlCol="0" anchor="ctr"/>
          <a:lstStyle>
            <a:lvl1pPr algn="r">
              <a:defRPr sz="9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716691" rtl="0" eaLnBrk="1" latinLnBrk="1" hangingPunct="1">
        <a:spcBef>
          <a:spcPct val="0"/>
        </a:spcBef>
        <a:buNone/>
        <a:defRPr sz="3400" kern="1200">
          <a:solidFill>
            <a:schemeClr val="tx1"/>
          </a:solidFill>
          <a:latin typeface="+mj-lt"/>
          <a:ea typeface="+mj-ea"/>
          <a:cs typeface="+mj-cs"/>
        </a:defRPr>
      </a:lvl1pPr>
    </p:titleStyle>
    <p:bodyStyle>
      <a:lvl1pPr marL="268761" indent="-268761" algn="l" defTabSz="716691" rtl="0" eaLnBrk="1" latinLnBrk="1" hangingPunct="1">
        <a:spcBef>
          <a:spcPct val="20000"/>
        </a:spcBef>
        <a:buFont typeface="Arial" pitchFamily="34" charset="0"/>
        <a:buChar char="•"/>
        <a:defRPr sz="2500" kern="1200">
          <a:solidFill>
            <a:schemeClr val="tx1"/>
          </a:solidFill>
          <a:latin typeface="+mn-lt"/>
          <a:ea typeface="+mn-ea"/>
          <a:cs typeface="+mn-cs"/>
        </a:defRPr>
      </a:lvl1pPr>
      <a:lvl2pPr marL="582311" indent="-223966" algn="l" defTabSz="716691" rtl="0" eaLnBrk="1" latinLnBrk="1" hangingPunct="1">
        <a:spcBef>
          <a:spcPct val="20000"/>
        </a:spcBef>
        <a:buFont typeface="Arial" pitchFamily="34" charset="0"/>
        <a:buChar char="–"/>
        <a:defRPr sz="2200" kern="1200">
          <a:solidFill>
            <a:schemeClr val="tx1"/>
          </a:solidFill>
          <a:latin typeface="+mn-lt"/>
          <a:ea typeface="+mn-ea"/>
          <a:cs typeface="+mn-cs"/>
        </a:defRPr>
      </a:lvl2pPr>
      <a:lvl3pPr marL="895863" indent="-179172" algn="l" defTabSz="716691" rtl="0" eaLnBrk="1" latinLnBrk="1" hangingPunct="1">
        <a:spcBef>
          <a:spcPct val="20000"/>
        </a:spcBef>
        <a:buFont typeface="Arial" pitchFamily="34" charset="0"/>
        <a:buChar char="•"/>
        <a:defRPr sz="1900" kern="1200">
          <a:solidFill>
            <a:schemeClr val="tx1"/>
          </a:solidFill>
          <a:latin typeface="+mn-lt"/>
          <a:ea typeface="+mn-ea"/>
          <a:cs typeface="+mn-cs"/>
        </a:defRPr>
      </a:lvl3pPr>
      <a:lvl4pPr marL="125420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4pPr>
      <a:lvl5pPr marL="1612553"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5pPr>
      <a:lvl6pPr marL="197089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6pPr>
      <a:lvl7pPr marL="2329244"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7pPr>
      <a:lvl8pPr marL="2687589"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8pPr>
      <a:lvl9pPr marL="3045935"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lpmkorea7.com/" TargetMode="External"/><Relationship Id="rId2" Type="http://schemas.openxmlformats.org/officeDocument/2006/relationships/hyperlink" Target="mailto:lpmkorea@hanmail.net" TargetMode="Externa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hyperlink" Target="http://www.pisind.com/"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fld id="{1689D028-7CB4-4BC3-9AC9-16E53EC198D8}" type="slidenum">
              <a:rPr lang="en-US" altLang="ko-KR" smtClean="0">
                <a:ea typeface="굴림" charset="-127"/>
              </a:rPr>
              <a:pPr/>
              <a:t>1</a:t>
            </a:fld>
            <a:endParaRPr lang="en-US" altLang="ko-KR" smtClean="0">
              <a:ea typeface="굴림" charset="-127"/>
            </a:endParaRPr>
          </a:p>
        </p:txBody>
      </p:sp>
      <p:sp>
        <p:nvSpPr>
          <p:cNvPr id="5124" name="Rectangle 2"/>
          <p:cNvSpPr>
            <a:spLocks noChangeArrowheads="1"/>
          </p:cNvSpPr>
          <p:nvPr/>
        </p:nvSpPr>
        <p:spPr bwMode="auto">
          <a:xfrm>
            <a:off x="0" y="0"/>
            <a:ext cx="672207" cy="7169150"/>
          </a:xfrm>
          <a:prstGeom prst="rect">
            <a:avLst/>
          </a:prstGeom>
          <a:solidFill>
            <a:srgbClr val="FF6600"/>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0" y="5096742"/>
            <a:ext cx="672207" cy="2072407"/>
          </a:xfrm>
          <a:prstGeom prst="rect">
            <a:avLst/>
          </a:prstGeom>
          <a:solidFill>
            <a:schemeClr val="tx2">
              <a:lumMod val="75000"/>
            </a:schemeClr>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6" y="365629"/>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72"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smtClean="0">
                <a:solidFill>
                  <a:schemeClr val="bg1"/>
                </a:solidFill>
              </a:rPr>
              <a:t>    Lay  Pastors  Ministry        </a:t>
            </a:r>
            <a:r>
              <a:rPr lang="en-US" altLang="ko-KR" sz="3100" b="1" dirty="0" smtClean="0">
                <a:solidFill>
                  <a:schemeClr val="bg1"/>
                </a:solidFill>
              </a:rPr>
              <a:t>PACE</a:t>
            </a:r>
            <a:r>
              <a:rPr lang="en-US" altLang="ko-KR" sz="3100" dirty="0" smtClean="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44564"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3"/>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2" cstate="print"/>
          <a:srcRect/>
          <a:stretch>
            <a:fillRect/>
          </a:stretch>
        </p:blipFill>
        <p:spPr bwMode="auto">
          <a:xfrm>
            <a:off x="744215" y="200199"/>
            <a:ext cx="1138912" cy="1512168"/>
          </a:xfrm>
          <a:prstGeom prst="rect">
            <a:avLst/>
          </a:prstGeom>
          <a:noFill/>
        </p:spPr>
      </p:pic>
      <p:sp>
        <p:nvSpPr>
          <p:cNvPr id="17" name="TextBox 16"/>
          <p:cNvSpPr txBox="1"/>
          <p:nvPr/>
        </p:nvSpPr>
        <p:spPr>
          <a:xfrm>
            <a:off x="1332347" y="2814780"/>
            <a:ext cx="3456384" cy="287813"/>
          </a:xfrm>
          <a:prstGeom prst="rect">
            <a:avLst/>
          </a:prstGeom>
          <a:noFill/>
        </p:spPr>
        <p:txBody>
          <a:bodyPr wrap="square" lIns="71668" tIns="35835" rIns="71668" bIns="35835" rtlCol="0">
            <a:spAutoFit/>
          </a:bodyPr>
          <a:lstStyle/>
          <a:p>
            <a:r>
              <a:rPr lang="en-US" altLang="ko-KR" b="1" dirty="0" smtClean="0">
                <a:latin typeface="+mj-lt"/>
              </a:rPr>
              <a:t>Characteristics of Lay Pastors Ministry</a:t>
            </a: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smtClean="0">
                <a:solidFill>
                  <a:schemeClr val="bg1">
                    <a:lumMod val="65000"/>
                  </a:schemeClr>
                </a:solidFill>
              </a:rPr>
              <a:t>To equip the saints</a:t>
            </a:r>
          </a:p>
          <a:p>
            <a:pPr algn="dist"/>
            <a:r>
              <a:rPr lang="en-US" altLang="ko-KR" sz="1100" dirty="0" smtClean="0">
                <a:solidFill>
                  <a:schemeClr val="bg1">
                    <a:lumMod val="65000"/>
                  </a:schemeClr>
                </a:solidFill>
              </a:rPr>
              <a:t>For the Pastoral care</a:t>
            </a:r>
            <a:endParaRPr lang="en-US" altLang="ko-KR" sz="1100" dirty="0">
              <a:solidFill>
                <a:schemeClr val="bg1">
                  <a:lumMod val="65000"/>
                </a:schemeClr>
              </a:solidFill>
            </a:endParaRP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3"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Picture 11" descr="C:\Users\서병채\Desktop\3.jpg"/>
          <p:cNvPicPr>
            <a:picLocks noChangeAspect="1" noChangeArrowheads="1"/>
          </p:cNvPicPr>
          <p:nvPr/>
        </p:nvPicPr>
        <p:blipFill>
          <a:blip r:embed="rId4" cstate="print"/>
          <a:srcRect/>
          <a:stretch>
            <a:fillRect/>
          </a:stretch>
        </p:blipFill>
        <p:spPr bwMode="auto">
          <a:xfrm>
            <a:off x="744215" y="6032847"/>
            <a:ext cx="4632648" cy="919458"/>
          </a:xfrm>
          <a:prstGeom prst="rect">
            <a:avLst/>
          </a:prstGeom>
          <a:noFill/>
        </p:spPr>
      </p:pic>
      <p:sp>
        <p:nvSpPr>
          <p:cNvPr id="20" name="Text Box 9"/>
          <p:cNvSpPr txBox="1">
            <a:spLocks noChangeArrowheads="1"/>
          </p:cNvSpPr>
          <p:nvPr/>
        </p:nvSpPr>
        <p:spPr bwMode="auto">
          <a:xfrm>
            <a:off x="3480519" y="5744815"/>
            <a:ext cx="1368152" cy="272425"/>
          </a:xfrm>
          <a:prstGeom prst="rect">
            <a:avLst/>
          </a:prstGeom>
          <a:noFill/>
          <a:ln w="9525">
            <a:noFill/>
            <a:miter lim="800000"/>
            <a:headEnd/>
            <a:tailEnd/>
          </a:ln>
        </p:spPr>
        <p:txBody>
          <a:bodyPr wrap="square" lIns="71668" tIns="35835" rIns="71668" bIns="35835">
            <a:spAutoFit/>
          </a:bodyPr>
          <a:lstStyle/>
          <a:p>
            <a:r>
              <a:rPr lang="en-US" altLang="ko-KR" sz="1300" dirty="0" smtClean="0">
                <a:solidFill>
                  <a:schemeClr val="accent5">
                    <a:lumMod val="50000"/>
                  </a:schemeClr>
                </a:solidFill>
              </a:rPr>
              <a:t>Kenya Africa</a:t>
            </a:r>
            <a:endParaRPr lang="en-US" altLang="ko-KR" sz="1300" dirty="0">
              <a:solidFill>
                <a:schemeClr val="accent5">
                  <a:lumMod val="50000"/>
                </a:schemeClr>
              </a:solidFill>
            </a:endParaRPr>
          </a:p>
        </p:txBody>
      </p:sp>
      <p:sp>
        <p:nvSpPr>
          <p:cNvPr id="27" name="Text Box 9"/>
          <p:cNvSpPr txBox="1">
            <a:spLocks noChangeArrowheads="1"/>
          </p:cNvSpPr>
          <p:nvPr/>
        </p:nvSpPr>
        <p:spPr bwMode="auto">
          <a:xfrm>
            <a:off x="1392287" y="5744815"/>
            <a:ext cx="1224136" cy="272425"/>
          </a:xfrm>
          <a:prstGeom prst="rect">
            <a:avLst/>
          </a:prstGeom>
          <a:noFill/>
          <a:ln w="9525">
            <a:noFill/>
            <a:miter lim="800000"/>
            <a:headEnd/>
            <a:tailEnd/>
          </a:ln>
        </p:spPr>
        <p:txBody>
          <a:bodyPr wrap="square" lIns="71668" tIns="35835" rIns="71668" bIns="35835">
            <a:spAutoFit/>
          </a:bodyPr>
          <a:lstStyle/>
          <a:p>
            <a:r>
              <a:rPr lang="en-US" altLang="ko-KR" sz="1300" dirty="0" smtClean="0">
                <a:solidFill>
                  <a:schemeClr val="accent5">
                    <a:lumMod val="50000"/>
                  </a:schemeClr>
                </a:solidFill>
              </a:rPr>
              <a:t> Seoul </a:t>
            </a:r>
            <a:r>
              <a:rPr lang="en-US" altLang="ko-KR" sz="1300" dirty="0" smtClean="0">
                <a:solidFill>
                  <a:schemeClr val="accent5">
                    <a:lumMod val="50000"/>
                  </a:schemeClr>
                </a:solidFill>
              </a:rPr>
              <a:t>Korea</a:t>
            </a:r>
            <a:endParaRPr lang="en-US" altLang="ko-KR" sz="1300" dirty="0">
              <a:solidFill>
                <a:schemeClr val="accent5">
                  <a:lumMod val="50000"/>
                </a:schemeClr>
              </a:solidFill>
            </a:endParaRPr>
          </a:p>
        </p:txBody>
      </p:sp>
      <p:pic>
        <p:nvPicPr>
          <p:cNvPr id="29" name="Picture 2" descr="C:\Users\Owner\Desktop\바탕자료 모음  ■\대학로고 작은것.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94150" y="4185541"/>
            <a:ext cx="1495425" cy="143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Not the Program</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10</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672207" y="1136303"/>
            <a:ext cx="3960440" cy="2246769"/>
          </a:xfrm>
          <a:prstGeom prst="rect">
            <a:avLst/>
          </a:prstGeom>
        </p:spPr>
        <p:txBody>
          <a:bodyPr wrap="square">
            <a:spAutoFit/>
          </a:bodyPr>
          <a:lstStyle/>
          <a:p>
            <a:pPr algn="just"/>
            <a:r>
              <a:rPr lang="en-US" altLang="ko-KR" dirty="0" smtClean="0"/>
              <a:t>This ministry is not the program but it is the ministry itself. It was particularly emphasized by the founder Dr. Melvin </a:t>
            </a:r>
            <a:br>
              <a:rPr lang="en-US" altLang="ko-KR" dirty="0" smtClean="0"/>
            </a:br>
            <a:r>
              <a:rPr lang="en-US" altLang="ko-KR" dirty="0" err="1" smtClean="0"/>
              <a:t>Steinbron</a:t>
            </a:r>
            <a:r>
              <a:rPr lang="en-US" altLang="ko-KR" dirty="0" smtClean="0"/>
              <a:t>.  Mostly programs are entirely lacking included personal involvement but  this ministry is totally involved in ourselves and also formed systemically  from the beginning to the end  and also to be well-organized. So we call this, “system of congregational care by laypeople.”  </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Change of the role</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11</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744215" y="992287"/>
            <a:ext cx="3888432" cy="1815882"/>
          </a:xfrm>
          <a:prstGeom prst="rect">
            <a:avLst/>
          </a:prstGeom>
        </p:spPr>
        <p:txBody>
          <a:bodyPr wrap="square">
            <a:spAutoFit/>
          </a:bodyPr>
          <a:lstStyle/>
          <a:p>
            <a:pPr algn="just"/>
            <a:r>
              <a:rPr lang="en-US" altLang="ko-KR" dirty="0" smtClean="0"/>
              <a:t>The role of the clergy and laity have to change. So far, we have been thought that the pastor is the one who is doing the ministry, and the laypeople  is only passively receiving the ministry. But now the clergy person is equipper, and the laypeople is the ministers, so the role and function will be change through this ministry. </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Equipping</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12</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672207" y="1424335"/>
            <a:ext cx="4104456" cy="2031325"/>
          </a:xfrm>
          <a:prstGeom prst="rect">
            <a:avLst/>
          </a:prstGeom>
        </p:spPr>
        <p:txBody>
          <a:bodyPr wrap="square">
            <a:spAutoFit/>
          </a:bodyPr>
          <a:lstStyle/>
          <a:p>
            <a:pPr algn="just"/>
            <a:r>
              <a:rPr lang="en-US" altLang="ko-KR" dirty="0" smtClean="0"/>
              <a:t>“To equip the saints (Eph. 4:11-12) should be highlighted. It can be understood by comparison with   education and training. In 'education,‘ mainly the theory and concepts that taught in the classroom, and 'training’ is actually used in the field and provides the principles and policies’. However, ‘equipping’ will be seen to provide a [tool] that we can be utilized in the real and front field.</a:t>
            </a:r>
            <a:endParaRPr lang="ko-KR"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Text books</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13</a:t>
            </a:fld>
            <a:endParaRPr lang="ko-KR" altLang="en-US"/>
          </a:p>
        </p:txBody>
      </p:sp>
      <p:sp>
        <p:nvSpPr>
          <p:cNvPr id="11"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325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53249" name="_x166392872" descr="EMB000030c4043a"/>
          <p:cNvPicPr>
            <a:picLocks noChangeAspect="1" noChangeArrowheads="1"/>
          </p:cNvPicPr>
          <p:nvPr/>
        </p:nvPicPr>
        <p:blipFill>
          <a:blip r:embed="rId2" cstate="print"/>
          <a:srcRect l="2496" t="1671" r="2496" b="1671"/>
          <a:stretch>
            <a:fillRect/>
          </a:stretch>
        </p:blipFill>
        <p:spPr bwMode="auto">
          <a:xfrm>
            <a:off x="1032247" y="3656583"/>
            <a:ext cx="1516756" cy="2304256"/>
          </a:xfrm>
          <a:prstGeom prst="rect">
            <a:avLst/>
          </a:prstGeom>
          <a:noFill/>
          <a:ln w="12700">
            <a:solidFill>
              <a:schemeClr val="tx1">
                <a:lumMod val="95000"/>
                <a:lumOff val="5000"/>
              </a:schemeClr>
            </a:solidFill>
          </a:ln>
        </p:spPr>
      </p:pic>
      <p:sp>
        <p:nvSpPr>
          <p:cNvPr id="53252" name="Rectangle 4"/>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53251" name="_x167076920" descr="EMB000030c4043c"/>
          <p:cNvPicPr>
            <a:picLocks noChangeAspect="1" noChangeArrowheads="1"/>
          </p:cNvPicPr>
          <p:nvPr/>
        </p:nvPicPr>
        <p:blipFill>
          <a:blip r:embed="rId3" cstate="print"/>
          <a:srcRect l="1027" t="681" r="1027" b="681"/>
          <a:stretch>
            <a:fillRect/>
          </a:stretch>
        </p:blipFill>
        <p:spPr bwMode="auto">
          <a:xfrm>
            <a:off x="2904455" y="3656583"/>
            <a:ext cx="1516049" cy="2304255"/>
          </a:xfrm>
          <a:prstGeom prst="rect">
            <a:avLst/>
          </a:prstGeom>
          <a:noFill/>
        </p:spPr>
      </p:pic>
      <p:sp>
        <p:nvSpPr>
          <p:cNvPr id="12" name="직사각형 11"/>
          <p:cNvSpPr/>
          <p:nvPr/>
        </p:nvSpPr>
        <p:spPr>
          <a:xfrm>
            <a:off x="744215" y="704255"/>
            <a:ext cx="3816424" cy="2677656"/>
          </a:xfrm>
          <a:prstGeom prst="rect">
            <a:avLst/>
          </a:prstGeom>
        </p:spPr>
        <p:txBody>
          <a:bodyPr wrap="square">
            <a:spAutoFit/>
          </a:bodyPr>
          <a:lstStyle/>
          <a:p>
            <a:pPr algn="just"/>
            <a:r>
              <a:rPr lang="en-US" altLang="ko-KR" dirty="0" smtClean="0"/>
              <a:t>Firsts book would be unique and significant contribution to make the churches considering giving the pastoral care of their members to the laity. I saw that it would also have value for seminary use when professors want to teach future pastors how to equip their members to give pastoral care. Second book is</a:t>
            </a:r>
            <a:r>
              <a:rPr lang="en-US" altLang="ko-KR" i="1" dirty="0" smtClean="0"/>
              <a:t> </a:t>
            </a:r>
            <a:r>
              <a:rPr lang="en-US" altLang="ko-KR" dirty="0" smtClean="0"/>
              <a:t>a good and helpful book. It will encourage pastors and churches to equip and partner with laypeople in the crucial ministry of pastoral care.“ </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Maturity and Growth</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14</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744215" y="1136303"/>
            <a:ext cx="3816424" cy="2246769"/>
          </a:xfrm>
          <a:prstGeom prst="rect">
            <a:avLst/>
          </a:prstGeom>
        </p:spPr>
        <p:txBody>
          <a:bodyPr wrap="square">
            <a:spAutoFit/>
          </a:bodyPr>
          <a:lstStyle/>
          <a:p>
            <a:pPr algn="just"/>
            <a:r>
              <a:rPr lang="en-US" altLang="ko-KR" dirty="0" smtClean="0"/>
              <a:t>This ministry is firstly to emphasize the maturity Usually many program looked like to emphasis on the only growth, therefore its content is weak, and ultimately they become  immature. Sometimes we emphasizes the result, so people are tired very easily, and also the goals is not have done, then they frustrated. Rather, it is better to focus on the process, then they will  of maturing gradually. </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Lay  Leadership</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15</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672207" y="1208311"/>
            <a:ext cx="3960440" cy="3108543"/>
          </a:xfrm>
          <a:prstGeom prst="rect">
            <a:avLst/>
          </a:prstGeom>
        </p:spPr>
        <p:txBody>
          <a:bodyPr wrap="square">
            <a:spAutoFit/>
          </a:bodyPr>
          <a:lstStyle/>
          <a:p>
            <a:pPr algn="just"/>
            <a:r>
              <a:rPr lang="en-US" altLang="ko-KR" dirty="0" smtClean="0"/>
              <a:t>George Karl, the Director of Fuller Institute of Church Growth, emphasizes the key of  current church is lay leadership development. He also said the development of lay leadership is directly related to the church growth. I found last may years our ministry is really a good tool to develop lay leadership. Here we are not referring  laypeople’s position (Offices), but their role (Function). Despite every ministry should be aimed at developing their lay leaders, but mostly think ministry “itself” is the ultimate  goal, so the result is only staying at programmer or  managers rather than developing their leaders. </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Contents of training</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16</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672207" y="1208311"/>
            <a:ext cx="4104456" cy="2954655"/>
          </a:xfrm>
          <a:prstGeom prst="rect">
            <a:avLst/>
          </a:prstGeom>
        </p:spPr>
        <p:txBody>
          <a:bodyPr wrap="square">
            <a:spAutoFit/>
          </a:bodyPr>
          <a:lstStyle/>
          <a:p>
            <a:pPr algn="just"/>
            <a:r>
              <a:rPr lang="en-US" altLang="ko-KR" dirty="0" smtClean="0"/>
              <a:t>The contents of the training modules: </a:t>
            </a:r>
            <a:r>
              <a:rPr lang="en-US" altLang="ko-KR" sz="1200" dirty="0" smtClean="0"/>
              <a:t>CONCEPT AND THEOLOGY. WHO NEEDS IT? COMMITMENTS. THE CALL. BUILDING A RELATIONSHIP. ABOUT LISTENING. “BEING” PRECEDES “DOING.” KEEPING SPIRITUALITY FIT. ANATOMY OF A VISIT. BEING PROFESSIONAL. CONFIDENTIALITY. DIFFICULTIES INTO POSSIBILITIES.</a:t>
            </a:r>
          </a:p>
          <a:p>
            <a:pPr algn="just"/>
            <a:endParaRPr lang="en-US" altLang="ko-KR" dirty="0" smtClean="0"/>
          </a:p>
          <a:p>
            <a:pPr algn="just"/>
            <a:r>
              <a:rPr lang="en-US" altLang="ko-KR" dirty="0" smtClean="0"/>
              <a:t>The contents is taken from the first book, and    it was selected the necessary ones to produce PACE ministers. Last 15 years, I personally found this training had hit 85% of what we wanted. Of course, one or more elements may be added during the training. For example, the work of Holy Spirit, and supervision, so on. </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One to One Ministry</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17</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816223" y="1136303"/>
            <a:ext cx="3744416" cy="2893100"/>
          </a:xfrm>
          <a:prstGeom prst="rect">
            <a:avLst/>
          </a:prstGeom>
        </p:spPr>
        <p:txBody>
          <a:bodyPr wrap="square">
            <a:spAutoFit/>
          </a:bodyPr>
          <a:lstStyle/>
          <a:p>
            <a:pPr algn="just"/>
            <a:r>
              <a:rPr lang="en-US" altLang="ko-KR" dirty="0" smtClean="0"/>
              <a:t>This is the one to one ministry. Most of ministries talks one to many, but this is  exactly  one-to-one ministry. Of course there are  advantages and disadvantages at both. For instance, one to many ministries emphasized the group leadership, but personal caring is a little weak on this aspect, and one-to-one caring is strong on the caring itself, but group leadership and group dynamic is weak. I think the best strategy is to complementary each other. Both has strength. But we need to see how the personal growth there is.</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Conclusion</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18</a:t>
            </a:fld>
            <a:endParaRPr lang="ko-KR" altLang="en-US"/>
          </a:p>
        </p:txBody>
      </p:sp>
      <p:sp>
        <p:nvSpPr>
          <p:cNvPr id="7" name="직사각형 6"/>
          <p:cNvSpPr/>
          <p:nvPr/>
        </p:nvSpPr>
        <p:spPr>
          <a:xfrm>
            <a:off x="744215" y="1280319"/>
            <a:ext cx="3888432" cy="2462213"/>
          </a:xfrm>
          <a:prstGeom prst="rect">
            <a:avLst/>
          </a:prstGeom>
        </p:spPr>
        <p:txBody>
          <a:bodyPr wrap="square">
            <a:spAutoFit/>
          </a:bodyPr>
          <a:lstStyle/>
          <a:p>
            <a:pPr algn="just"/>
            <a:r>
              <a:rPr lang="en-US" altLang="ko-KR" dirty="0" smtClean="0"/>
              <a:t>In the end, lay ministry is "subject to the laypeople so they themselves lead the ministry.“ Until now, the senior pastor, assistant pastors have lead those ministries, and laypeople only help them respectively. But now the pastor is responsible for the training and preparation, we call here, [equipping]  the laypeople, and </a:t>
            </a:r>
            <a:r>
              <a:rPr lang="en-US" altLang="ko-KR" dirty="0" err="1" smtClean="0"/>
              <a:t>laypeopole</a:t>
            </a:r>
            <a:r>
              <a:rPr lang="en-US" altLang="ko-KR" dirty="0" smtClean="0"/>
              <a:t>  is responsible  for the ministry. Many experts say this format and system is the biblical ministry. ♥ </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Rev.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Byeongchea</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Seo</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19</a:t>
            </a:fld>
            <a:endParaRPr lang="ko-KR" altLang="en-US"/>
          </a:p>
        </p:txBody>
      </p:sp>
      <p:sp>
        <p:nvSpPr>
          <p:cNvPr id="7" name="직사각형 6"/>
          <p:cNvSpPr/>
          <p:nvPr/>
        </p:nvSpPr>
        <p:spPr>
          <a:xfrm>
            <a:off x="528191" y="920280"/>
            <a:ext cx="4608512" cy="5047536"/>
          </a:xfrm>
          <a:prstGeom prst="rect">
            <a:avLst/>
          </a:prstGeom>
        </p:spPr>
        <p:txBody>
          <a:bodyPr wrap="square">
            <a:spAutoFit/>
          </a:bodyPr>
          <a:lstStyle/>
          <a:p>
            <a:r>
              <a:rPr lang="en-US" altLang="ko-KR" dirty="0" err="1" smtClean="0"/>
              <a:t>Sungkyul</a:t>
            </a:r>
            <a:r>
              <a:rPr lang="en-US" altLang="ko-KR" dirty="0" smtClean="0"/>
              <a:t> University</a:t>
            </a:r>
            <a:r>
              <a:rPr lang="ko-KR" altLang="en-US" dirty="0" smtClean="0"/>
              <a:t> </a:t>
            </a:r>
            <a:r>
              <a:rPr lang="en-US" altLang="ko-KR" dirty="0" smtClean="0"/>
              <a:t>(B.A)</a:t>
            </a:r>
          </a:p>
          <a:p>
            <a:r>
              <a:rPr lang="en-US" altLang="ko-KR" dirty="0" smtClean="0"/>
              <a:t>McMaster University (</a:t>
            </a:r>
            <a:r>
              <a:rPr lang="en-US" altLang="ko-KR" dirty="0" err="1" smtClean="0"/>
              <a:t>M.Div</a:t>
            </a:r>
            <a:r>
              <a:rPr lang="en-US" altLang="ko-KR" dirty="0" smtClean="0"/>
              <a:t>)</a:t>
            </a:r>
          </a:p>
          <a:p>
            <a:r>
              <a:rPr lang="en-US" altLang="ko-KR" dirty="0" smtClean="0"/>
              <a:t>Methodist Graduate School</a:t>
            </a:r>
            <a:r>
              <a:rPr lang="ko-KR" altLang="en-US" dirty="0" smtClean="0"/>
              <a:t> </a:t>
            </a:r>
            <a:r>
              <a:rPr lang="en-US" altLang="ko-KR" dirty="0" smtClean="0"/>
              <a:t>(</a:t>
            </a:r>
            <a:r>
              <a:rPr lang="en-US" altLang="ko-KR" dirty="0" err="1" smtClean="0"/>
              <a:t>Th.M</a:t>
            </a:r>
            <a:r>
              <a:rPr lang="en-US" altLang="ko-KR" dirty="0" smtClean="0"/>
              <a:t>)</a:t>
            </a:r>
          </a:p>
          <a:p>
            <a:r>
              <a:rPr lang="en-US" altLang="ko-KR" dirty="0" smtClean="0"/>
              <a:t>Graduate Theological Foundation (</a:t>
            </a:r>
            <a:r>
              <a:rPr lang="en-US" altLang="ko-KR" dirty="0" err="1" smtClean="0"/>
              <a:t>Ph.D</a:t>
            </a:r>
            <a:r>
              <a:rPr lang="en-US" altLang="ko-KR" dirty="0" smtClean="0"/>
              <a:t>)</a:t>
            </a:r>
          </a:p>
          <a:p>
            <a:r>
              <a:rPr lang="en-US" altLang="ko-KR" dirty="0" smtClean="0"/>
              <a:t>Oxford University (Wycliffe, VS)</a:t>
            </a:r>
          </a:p>
          <a:p>
            <a:r>
              <a:rPr lang="en-US" altLang="ko-KR" dirty="0" smtClean="0"/>
              <a:t>Yale University (Divinity, VS) </a:t>
            </a:r>
          </a:p>
          <a:p>
            <a:r>
              <a:rPr lang="en-US" altLang="ko-KR" dirty="0" smtClean="0"/>
              <a:t>Adjunct professor at </a:t>
            </a:r>
            <a:r>
              <a:rPr lang="en-US" altLang="ko-KR" dirty="0" err="1" smtClean="0"/>
              <a:t>Sungkyul</a:t>
            </a:r>
            <a:r>
              <a:rPr lang="en-US" altLang="ko-KR" dirty="0" smtClean="0"/>
              <a:t> University</a:t>
            </a:r>
          </a:p>
          <a:p>
            <a:r>
              <a:rPr lang="en-US" altLang="ko-KR" dirty="0" smtClean="0"/>
              <a:t>Director of </a:t>
            </a:r>
            <a:r>
              <a:rPr lang="en-US" altLang="ko-KR" dirty="0" err="1" smtClean="0"/>
              <a:t>LPMKorea</a:t>
            </a:r>
            <a:r>
              <a:rPr lang="en-US" altLang="ko-KR" dirty="0" smtClean="0"/>
              <a:t> (since 1999)</a:t>
            </a:r>
          </a:p>
          <a:p>
            <a:r>
              <a:rPr lang="en-US" altLang="ko-KR" dirty="0" smtClean="0"/>
              <a:t>Leader of PACE Intl Fellowship (since 2013)</a:t>
            </a:r>
          </a:p>
          <a:p>
            <a:r>
              <a:rPr lang="en-US" altLang="ko-KR" dirty="0" smtClean="0"/>
              <a:t>President of PACE  Intl Seminary (PIS, 2015)</a:t>
            </a:r>
          </a:p>
          <a:p>
            <a:r>
              <a:rPr lang="en-US" altLang="ko-KR" dirty="0" smtClean="0"/>
              <a:t>                     </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r>
              <a:rPr lang="en-US" altLang="ko-KR" dirty="0" smtClean="0">
                <a:hlinkClick r:id="rId2"/>
              </a:rPr>
              <a:t>lpmkorea@hanmail.net</a:t>
            </a:r>
            <a:endParaRPr lang="en-US" altLang="ko-KR" dirty="0" smtClean="0"/>
          </a:p>
          <a:p>
            <a:r>
              <a:rPr lang="en-US" altLang="ko-KR" dirty="0" smtClean="0">
                <a:solidFill>
                  <a:srgbClr val="C00000"/>
                </a:solidFill>
                <a:hlinkClick r:id="rId3"/>
              </a:rPr>
              <a:t>www.lpmkorea7.com</a:t>
            </a:r>
            <a:r>
              <a:rPr lang="en-US" altLang="ko-KR" dirty="0" smtClean="0">
                <a:solidFill>
                  <a:srgbClr val="C00000"/>
                </a:solidFill>
              </a:rPr>
              <a:t> </a:t>
            </a:r>
          </a:p>
          <a:p>
            <a:r>
              <a:rPr lang="en-US" altLang="ko-KR" dirty="0" smtClean="0">
                <a:hlinkClick r:id="rId4"/>
              </a:rPr>
              <a:t>www.pisind.com</a:t>
            </a:r>
            <a:endParaRPr lang="en-US" altLang="ko-KR" dirty="0" smtClean="0"/>
          </a:p>
          <a:p>
            <a:endParaRPr lang="ko-KR" altLang="en-US" dirty="0">
              <a:solidFill>
                <a:srgbClr val="C00000"/>
              </a:solidFill>
            </a:endParaRPr>
          </a:p>
        </p:txBody>
      </p:sp>
      <p:sp>
        <p:nvSpPr>
          <p:cNvPr id="6349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_x77436912" descr="EMB000015c01765"/>
          <p:cNvPicPr>
            <a:picLocks noChangeAspect="1" noChangeArrowheads="1"/>
          </p:cNvPicPr>
          <p:nvPr/>
        </p:nvPicPr>
        <p:blipFill>
          <a:blip r:embed="rId5" cstate="print">
            <a:grayscl/>
          </a:blip>
          <a:srcRect l="8432" t="8224" r="11249" b="10579"/>
          <a:stretch>
            <a:fillRect/>
          </a:stretch>
        </p:blipFill>
        <p:spPr bwMode="auto">
          <a:xfrm>
            <a:off x="600199" y="3512567"/>
            <a:ext cx="1152128" cy="130719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6" name="Text Box 8"/>
          <p:cNvSpPr txBox="1">
            <a:spLocks noChangeArrowheads="1"/>
          </p:cNvSpPr>
          <p:nvPr/>
        </p:nvSpPr>
        <p:spPr bwMode="auto">
          <a:xfrm>
            <a:off x="600199" y="1496343"/>
            <a:ext cx="4433531" cy="318591"/>
          </a:xfrm>
          <a:prstGeom prst="rect">
            <a:avLst/>
          </a:prstGeom>
          <a:noFill/>
          <a:ln w="9525">
            <a:noFill/>
            <a:miter lim="800000"/>
            <a:headEnd/>
            <a:tailEnd/>
          </a:ln>
          <a:effectLst/>
        </p:spPr>
        <p:txBody>
          <a:bodyPr wrap="square" lIns="71668" tIns="35835" rIns="71668" bIns="35835">
            <a:spAutoFit/>
          </a:bodyPr>
          <a:lstStyle/>
          <a:p>
            <a:r>
              <a:rPr lang="en-US" altLang="ko-KR" sz="1600" b="1" dirty="0">
                <a:solidFill>
                  <a:srgbClr val="006600"/>
                </a:solidFill>
                <a:ea typeface="굴림" charset="-127"/>
              </a:rPr>
              <a:t>... for the building up </a:t>
            </a:r>
            <a:r>
              <a:rPr lang="en-US" altLang="ko-KR" sz="1600" b="1" dirty="0" smtClean="0">
                <a:solidFill>
                  <a:srgbClr val="006600"/>
                </a:solidFill>
                <a:ea typeface="굴림" charset="-127"/>
              </a:rPr>
              <a:t>the </a:t>
            </a:r>
            <a:r>
              <a:rPr lang="en-US" altLang="ko-KR" sz="1600" b="1" dirty="0">
                <a:solidFill>
                  <a:srgbClr val="006600"/>
                </a:solidFill>
                <a:ea typeface="굴림" charset="-127"/>
              </a:rPr>
              <a:t>body of </a:t>
            </a:r>
            <a:r>
              <a:rPr lang="en-US" altLang="ko-KR" sz="1600" b="1" dirty="0" smtClean="0">
                <a:solidFill>
                  <a:srgbClr val="006600"/>
                </a:solidFill>
                <a:ea typeface="굴림" charset="-127"/>
              </a:rPr>
              <a:t>Christ</a:t>
            </a:r>
            <a:endParaRPr lang="en-US" altLang="ko-KR" sz="1600" b="1" dirty="0">
              <a:solidFill>
                <a:srgbClr val="006600"/>
              </a:solidFill>
              <a:ea typeface="굴림" charset="-127"/>
            </a:endParaRPr>
          </a:p>
        </p:txBody>
      </p:sp>
      <p:sp>
        <p:nvSpPr>
          <p:cNvPr id="63536" name="AutoShape 48"/>
          <p:cNvSpPr>
            <a:spLocks noChangeArrowheads="1"/>
          </p:cNvSpPr>
          <p:nvPr/>
        </p:nvSpPr>
        <p:spPr bwMode="auto">
          <a:xfrm>
            <a:off x="1926710" y="745524"/>
            <a:ext cx="1478637" cy="637258"/>
          </a:xfrm>
          <a:prstGeom prst="star16">
            <a:avLst>
              <a:gd name="adj" fmla="val 37500"/>
            </a:avLst>
          </a:prstGeom>
          <a:solidFill>
            <a:schemeClr val="bg1"/>
          </a:solidFill>
          <a:ln w="9525">
            <a:solidFill>
              <a:schemeClr val="tx1"/>
            </a:solidFill>
            <a:miter lim="800000"/>
            <a:headEnd/>
            <a:tailEnd/>
          </a:ln>
          <a:effectLst/>
        </p:spPr>
        <p:txBody>
          <a:bodyPr wrap="none" lIns="71668" tIns="35835" rIns="71668" bIns="35835" anchor="ctr"/>
          <a:lstStyle/>
          <a:p>
            <a:endParaRPr lang="ko-KR" altLang="en-US"/>
          </a:p>
        </p:txBody>
      </p:sp>
      <p:sp>
        <p:nvSpPr>
          <p:cNvPr id="63510" name="Text Box 22"/>
          <p:cNvSpPr txBox="1">
            <a:spLocks noChangeArrowheads="1"/>
          </p:cNvSpPr>
          <p:nvPr/>
        </p:nvSpPr>
        <p:spPr bwMode="auto">
          <a:xfrm>
            <a:off x="2123870" y="902599"/>
            <a:ext cx="1167452" cy="318591"/>
          </a:xfrm>
          <a:prstGeom prst="rect">
            <a:avLst/>
          </a:prstGeom>
          <a:noFill/>
          <a:ln w="9525">
            <a:noFill/>
            <a:miter lim="800000"/>
            <a:headEnd/>
            <a:tailEnd/>
          </a:ln>
          <a:effectLst/>
        </p:spPr>
        <p:txBody>
          <a:bodyPr wrap="none" lIns="71668" tIns="35835" rIns="71668" bIns="35835">
            <a:spAutoFit/>
          </a:bodyPr>
          <a:lstStyle/>
          <a:p>
            <a:r>
              <a:rPr lang="en-US" altLang="ko-KR" sz="1600" b="1" dirty="0">
                <a:solidFill>
                  <a:srgbClr val="A50021"/>
                </a:solidFill>
                <a:latin typeface="Verdana" pitchFamily="34" charset="0"/>
                <a:ea typeface="굴림" charset="-127"/>
              </a:rPr>
              <a:t>Focusing</a:t>
            </a:r>
            <a:endParaRPr lang="en-US" altLang="ko-KR" sz="1600" b="1" dirty="0">
              <a:latin typeface="Verdana" pitchFamily="34" charset="0"/>
              <a:ea typeface="굴림" charset="-127"/>
            </a:endParaRPr>
          </a:p>
        </p:txBody>
      </p:sp>
      <p:sp>
        <p:nvSpPr>
          <p:cNvPr id="63531" name="Oval 43"/>
          <p:cNvSpPr>
            <a:spLocks noChangeArrowheads="1"/>
          </p:cNvSpPr>
          <p:nvPr/>
        </p:nvSpPr>
        <p:spPr bwMode="auto">
          <a:xfrm>
            <a:off x="645973" y="5018407"/>
            <a:ext cx="1030565" cy="1513487"/>
          </a:xfrm>
          <a:prstGeom prst="ellipse">
            <a:avLst/>
          </a:prstGeom>
          <a:solidFill>
            <a:schemeClr val="bg1"/>
          </a:solidFill>
          <a:ln w="9525">
            <a:solidFill>
              <a:schemeClr val="tx1"/>
            </a:solidFill>
            <a:round/>
            <a:headEnd/>
            <a:tailEnd/>
          </a:ln>
          <a:effectLst/>
        </p:spPr>
        <p:txBody>
          <a:bodyPr wrap="none" lIns="71668" tIns="35835" rIns="71668" bIns="35835" anchor="ctr"/>
          <a:lstStyle/>
          <a:p>
            <a:endParaRPr lang="ko-KR" altLang="en-US"/>
          </a:p>
        </p:txBody>
      </p:sp>
      <p:sp>
        <p:nvSpPr>
          <p:cNvPr id="63509" name="Text Box 21"/>
          <p:cNvSpPr txBox="1">
            <a:spLocks noChangeArrowheads="1"/>
          </p:cNvSpPr>
          <p:nvPr/>
        </p:nvSpPr>
        <p:spPr bwMode="auto">
          <a:xfrm>
            <a:off x="467679" y="5416695"/>
            <a:ext cx="1388089" cy="798723"/>
          </a:xfrm>
          <a:prstGeom prst="rect">
            <a:avLst/>
          </a:prstGeom>
          <a:noFill/>
          <a:ln w="9525">
            <a:noFill/>
            <a:miter lim="800000"/>
            <a:headEnd/>
            <a:tailEnd/>
          </a:ln>
          <a:effectLst/>
        </p:spPr>
        <p:txBody>
          <a:bodyPr lIns="71668" tIns="35835" rIns="71668" bIns="35835">
            <a:spAutoFit/>
          </a:bodyPr>
          <a:lstStyle/>
          <a:p>
            <a:pPr algn="ctr" eaLnBrk="0" latinLnBrk="0" hangingPunct="0">
              <a:lnSpc>
                <a:spcPct val="80000"/>
              </a:lnSpc>
            </a:pPr>
            <a:r>
              <a:rPr lang="en-US" altLang="ko-KR" sz="1600" b="1" i="1" dirty="0">
                <a:solidFill>
                  <a:srgbClr val="800080"/>
                </a:solidFill>
                <a:ea typeface="굴림체" pitchFamily="49" charset="-127"/>
              </a:rPr>
              <a:t>Pastoral Care</a:t>
            </a:r>
          </a:p>
          <a:p>
            <a:pPr algn="ctr" eaLnBrk="0" latinLnBrk="0" hangingPunct="0">
              <a:lnSpc>
                <a:spcPct val="80000"/>
              </a:lnSpc>
            </a:pPr>
            <a:r>
              <a:rPr lang="en-US" altLang="ko-KR" sz="1100" b="1" i="1" dirty="0" smtClean="0">
                <a:solidFill>
                  <a:srgbClr val="800080"/>
                </a:solidFill>
                <a:ea typeface="굴림체" pitchFamily="49" charset="-127"/>
              </a:rPr>
              <a:t>For</a:t>
            </a:r>
            <a:endParaRPr lang="en-US" altLang="ko-KR" sz="1600" b="1" dirty="0">
              <a:solidFill>
                <a:srgbClr val="800080"/>
              </a:solidFill>
              <a:ea typeface="굴림" charset="-127"/>
            </a:endParaRPr>
          </a:p>
          <a:p>
            <a:pPr algn="ctr" eaLnBrk="0" latinLnBrk="0" hangingPunct="0">
              <a:lnSpc>
                <a:spcPct val="80000"/>
              </a:lnSpc>
            </a:pPr>
            <a:r>
              <a:rPr lang="en-US" altLang="ko-KR" sz="1600" b="1" dirty="0" smtClean="0">
                <a:solidFill>
                  <a:srgbClr val="800080"/>
                </a:solidFill>
                <a:ea typeface="굴림" charset="-127"/>
              </a:rPr>
              <a:t>People</a:t>
            </a:r>
            <a:endParaRPr lang="en-US" altLang="ko-KR" sz="1600" b="1" dirty="0">
              <a:solidFill>
                <a:srgbClr val="800080"/>
              </a:solidFill>
              <a:ea typeface="굴림" charset="-127"/>
            </a:endParaRPr>
          </a:p>
        </p:txBody>
      </p:sp>
      <p:sp>
        <p:nvSpPr>
          <p:cNvPr id="63512" name="Text Box 24"/>
          <p:cNvSpPr txBox="1">
            <a:spLocks noChangeArrowheads="1"/>
          </p:cNvSpPr>
          <p:nvPr/>
        </p:nvSpPr>
        <p:spPr bwMode="auto">
          <a:xfrm>
            <a:off x="61675" y="2389719"/>
            <a:ext cx="1997615" cy="272425"/>
          </a:xfrm>
          <a:prstGeom prst="rect">
            <a:avLst/>
          </a:prstGeom>
          <a:noFill/>
          <a:ln w="9525">
            <a:noFill/>
            <a:miter lim="800000"/>
            <a:headEnd/>
            <a:tailEnd/>
          </a:ln>
          <a:effectLst/>
        </p:spPr>
        <p:txBody>
          <a:bodyPr wrap="none" lIns="71668" tIns="35835" rIns="71668" bIns="35835">
            <a:spAutoFit/>
          </a:bodyPr>
          <a:lstStyle/>
          <a:p>
            <a:pPr algn="ctr">
              <a:buFontTx/>
              <a:buChar char="•"/>
            </a:pPr>
            <a:r>
              <a:rPr lang="en-US" altLang="ko-KR" sz="1300" b="1" dirty="0">
                <a:ea typeface="굴림" charset="-127"/>
              </a:rPr>
              <a:t> Prayer : </a:t>
            </a:r>
            <a:r>
              <a:rPr lang="en-US" altLang="ko-KR" sz="1100" b="1" dirty="0" smtClean="0">
                <a:solidFill>
                  <a:srgbClr val="A50021"/>
                </a:solidFill>
                <a:ea typeface="굴림" charset="-127"/>
              </a:rPr>
              <a:t>for your</a:t>
            </a:r>
            <a:r>
              <a:rPr lang="ko-KR" altLang="en-US" sz="1100" b="1" dirty="0" smtClean="0">
                <a:solidFill>
                  <a:srgbClr val="A50021"/>
                </a:solidFill>
                <a:ea typeface="굴림" charset="-127"/>
              </a:rPr>
              <a:t> </a:t>
            </a:r>
            <a:r>
              <a:rPr lang="en-US" altLang="ko-KR" sz="1100" b="1" dirty="0" smtClean="0">
                <a:solidFill>
                  <a:srgbClr val="A50021"/>
                </a:solidFill>
                <a:ea typeface="굴림" charset="-127"/>
              </a:rPr>
              <a:t>people</a:t>
            </a:r>
            <a:endParaRPr lang="ko-KR" altLang="en-US" sz="1100" b="1" dirty="0">
              <a:solidFill>
                <a:srgbClr val="A50021"/>
              </a:solidFill>
              <a:ea typeface="굴림" charset="-127"/>
            </a:endParaRPr>
          </a:p>
        </p:txBody>
      </p:sp>
      <p:sp>
        <p:nvSpPr>
          <p:cNvPr id="63513" name="Text Box 25"/>
          <p:cNvSpPr txBox="1">
            <a:spLocks noChangeArrowheads="1"/>
          </p:cNvSpPr>
          <p:nvPr/>
        </p:nvSpPr>
        <p:spPr bwMode="auto">
          <a:xfrm>
            <a:off x="103586" y="2900851"/>
            <a:ext cx="2259097" cy="272425"/>
          </a:xfrm>
          <a:prstGeom prst="rect">
            <a:avLst/>
          </a:prstGeom>
          <a:noFill/>
          <a:ln w="9525">
            <a:noFill/>
            <a:miter lim="800000"/>
            <a:headEnd/>
            <a:tailEnd/>
          </a:ln>
          <a:effectLst/>
        </p:spPr>
        <p:txBody>
          <a:bodyPr wrap="none" lIns="71668" tIns="35835" rIns="71668" bIns="35835">
            <a:spAutoFit/>
          </a:bodyPr>
          <a:lstStyle/>
          <a:p>
            <a:pPr algn="ctr">
              <a:buFontTx/>
              <a:buChar char="•"/>
            </a:pPr>
            <a:r>
              <a:rPr lang="en-US" altLang="ko-KR" sz="1300" b="1" dirty="0">
                <a:ea typeface="굴림" charset="-127"/>
              </a:rPr>
              <a:t> Contact : </a:t>
            </a:r>
            <a:r>
              <a:rPr lang="en-US" altLang="ko-KR" sz="1100" b="1" dirty="0" smtClean="0">
                <a:solidFill>
                  <a:srgbClr val="A50021"/>
                </a:solidFill>
                <a:ea typeface="굴림" charset="-127"/>
              </a:rPr>
              <a:t>on a regular basis</a:t>
            </a:r>
            <a:endParaRPr lang="ko-KR" altLang="en-US" sz="1300" b="1" dirty="0">
              <a:solidFill>
                <a:srgbClr val="A50021"/>
              </a:solidFill>
              <a:ea typeface="굴림" charset="-127"/>
            </a:endParaRPr>
          </a:p>
        </p:txBody>
      </p:sp>
      <p:sp>
        <p:nvSpPr>
          <p:cNvPr id="63514" name="Text Box 26"/>
          <p:cNvSpPr txBox="1">
            <a:spLocks noChangeArrowheads="1"/>
          </p:cNvSpPr>
          <p:nvPr/>
        </p:nvSpPr>
        <p:spPr bwMode="auto">
          <a:xfrm>
            <a:off x="187119" y="2661881"/>
            <a:ext cx="2258776" cy="272425"/>
          </a:xfrm>
          <a:prstGeom prst="rect">
            <a:avLst/>
          </a:prstGeom>
          <a:noFill/>
          <a:ln w="9525">
            <a:noFill/>
            <a:miter lim="800000"/>
            <a:headEnd/>
            <a:tailEnd/>
          </a:ln>
          <a:effectLst/>
        </p:spPr>
        <p:txBody>
          <a:bodyPr wrap="none" lIns="71668" tIns="35835" rIns="71668" bIns="35835">
            <a:spAutoFit/>
          </a:bodyPr>
          <a:lstStyle/>
          <a:p>
            <a:pPr algn="ctr">
              <a:buFontTx/>
              <a:buChar char="•"/>
            </a:pPr>
            <a:r>
              <a:rPr lang="en-US" altLang="ko-KR" sz="1300" b="1" dirty="0">
                <a:ea typeface="굴림" charset="-127"/>
              </a:rPr>
              <a:t> Available : </a:t>
            </a:r>
            <a:r>
              <a:rPr lang="en-US" altLang="ko-KR" sz="1100" b="1" dirty="0" smtClean="0">
                <a:solidFill>
                  <a:srgbClr val="A50021"/>
                </a:solidFill>
                <a:ea typeface="굴림" charset="-127"/>
              </a:rPr>
              <a:t>for your</a:t>
            </a:r>
            <a:r>
              <a:rPr lang="ko-KR" altLang="en-US" sz="1100" b="1" dirty="0" smtClean="0">
                <a:solidFill>
                  <a:srgbClr val="A50021"/>
                </a:solidFill>
                <a:ea typeface="굴림" charset="-127"/>
              </a:rPr>
              <a:t> </a:t>
            </a:r>
            <a:r>
              <a:rPr lang="en-US" altLang="ko-KR" sz="1100" b="1" dirty="0" smtClean="0">
                <a:solidFill>
                  <a:srgbClr val="A50021"/>
                </a:solidFill>
                <a:ea typeface="굴림" charset="-127"/>
              </a:rPr>
              <a:t>people</a:t>
            </a:r>
            <a:endParaRPr lang="ko-KR" altLang="en-US" sz="1300" b="1" dirty="0">
              <a:solidFill>
                <a:srgbClr val="A50021"/>
              </a:solidFill>
              <a:ea typeface="굴림" charset="-127"/>
            </a:endParaRPr>
          </a:p>
        </p:txBody>
      </p:sp>
      <p:sp>
        <p:nvSpPr>
          <p:cNvPr id="63515" name="Text Box 27"/>
          <p:cNvSpPr txBox="1">
            <a:spLocks noChangeArrowheads="1"/>
          </p:cNvSpPr>
          <p:nvPr/>
        </p:nvSpPr>
        <p:spPr bwMode="auto">
          <a:xfrm>
            <a:off x="407515" y="3139825"/>
            <a:ext cx="1619498" cy="272425"/>
          </a:xfrm>
          <a:prstGeom prst="rect">
            <a:avLst/>
          </a:prstGeom>
          <a:noFill/>
          <a:ln w="9525">
            <a:noFill/>
            <a:miter lim="800000"/>
            <a:headEnd/>
            <a:tailEnd/>
          </a:ln>
          <a:effectLst/>
        </p:spPr>
        <p:txBody>
          <a:bodyPr wrap="none" lIns="71668" tIns="35835" rIns="71668" bIns="35835">
            <a:spAutoFit/>
          </a:bodyPr>
          <a:lstStyle/>
          <a:p>
            <a:pPr algn="ctr">
              <a:buFontTx/>
              <a:buChar char="•"/>
            </a:pPr>
            <a:r>
              <a:rPr lang="en-US" altLang="ko-KR" sz="1300" b="1" dirty="0">
                <a:ea typeface="굴림" charset="-127"/>
              </a:rPr>
              <a:t> Example : </a:t>
            </a:r>
            <a:r>
              <a:rPr lang="en-US" altLang="ko-KR" sz="1100" b="1" dirty="0" smtClean="0">
                <a:solidFill>
                  <a:srgbClr val="A50021"/>
                </a:solidFill>
                <a:ea typeface="굴림" charset="-127"/>
              </a:rPr>
              <a:t>of  love</a:t>
            </a:r>
            <a:endParaRPr lang="en-US" altLang="ko-KR" sz="1100" b="1" dirty="0">
              <a:solidFill>
                <a:srgbClr val="A50021"/>
              </a:solidFill>
              <a:ea typeface="굴림" charset="-127"/>
            </a:endParaRPr>
          </a:p>
        </p:txBody>
      </p:sp>
      <p:sp>
        <p:nvSpPr>
          <p:cNvPr id="63530" name="Line 42"/>
          <p:cNvSpPr>
            <a:spLocks noChangeShapeType="1"/>
          </p:cNvSpPr>
          <p:nvPr/>
        </p:nvSpPr>
        <p:spPr bwMode="auto">
          <a:xfrm>
            <a:off x="1138849" y="3584575"/>
            <a:ext cx="0" cy="1433830"/>
          </a:xfrm>
          <a:prstGeom prst="line">
            <a:avLst/>
          </a:prstGeom>
          <a:noFill/>
          <a:ln w="9525">
            <a:solidFill>
              <a:schemeClr val="tx1"/>
            </a:solidFill>
            <a:round/>
            <a:headEnd/>
            <a:tailEnd type="triangle" w="med" len="med"/>
          </a:ln>
          <a:effectLst/>
        </p:spPr>
        <p:txBody>
          <a:bodyPr wrap="none" lIns="71668" tIns="35835" rIns="71668" bIns="35835" anchor="ctr"/>
          <a:lstStyle/>
          <a:p>
            <a:endParaRPr lang="ko-KR" altLang="en-US"/>
          </a:p>
        </p:txBody>
      </p:sp>
      <p:grpSp>
        <p:nvGrpSpPr>
          <p:cNvPr id="3" name="Group 52"/>
          <p:cNvGrpSpPr>
            <a:grpSpLocks/>
          </p:cNvGrpSpPr>
          <p:nvPr/>
        </p:nvGrpSpPr>
        <p:grpSpPr bwMode="auto">
          <a:xfrm>
            <a:off x="1536303" y="2512686"/>
            <a:ext cx="3694881" cy="4061705"/>
            <a:chOff x="1385" y="1296"/>
            <a:chExt cx="3932" cy="2817"/>
          </a:xfrm>
        </p:grpSpPr>
        <p:sp>
          <p:nvSpPr>
            <p:cNvPr id="63529" name="AutoShape 41"/>
            <p:cNvSpPr>
              <a:spLocks noChangeArrowheads="1"/>
            </p:cNvSpPr>
            <p:nvPr/>
          </p:nvSpPr>
          <p:spPr bwMode="auto">
            <a:xfrm>
              <a:off x="4416" y="1699"/>
              <a:ext cx="838" cy="365"/>
            </a:xfrm>
            <a:prstGeom prst="wedgeRectCallout">
              <a:avLst>
                <a:gd name="adj1" fmla="val -48958"/>
                <a:gd name="adj2" fmla="val 82083"/>
              </a:avLst>
            </a:prstGeom>
            <a:solidFill>
              <a:schemeClr val="bg1"/>
            </a:solidFill>
            <a:ln w="9525">
              <a:solidFill>
                <a:schemeClr val="tx1"/>
              </a:solidFill>
              <a:miter lim="800000"/>
              <a:headEnd/>
              <a:tailEnd/>
            </a:ln>
            <a:effectLst/>
          </p:spPr>
          <p:txBody>
            <a:bodyPr wrap="none" anchor="ctr"/>
            <a:lstStyle/>
            <a:p>
              <a:pPr algn="ctr"/>
              <a:endParaRPr lang="ko-KR" altLang="ko-KR">
                <a:ea typeface="굴림" charset="-127"/>
              </a:endParaRPr>
            </a:p>
          </p:txBody>
        </p:sp>
        <p:sp>
          <p:nvSpPr>
            <p:cNvPr id="63490" name="AutoShape 2"/>
            <p:cNvSpPr>
              <a:spLocks noChangeArrowheads="1"/>
            </p:cNvSpPr>
            <p:nvPr/>
          </p:nvSpPr>
          <p:spPr bwMode="auto">
            <a:xfrm rot="-5400000">
              <a:off x="2976" y="2728"/>
              <a:ext cx="576" cy="1648"/>
            </a:xfrm>
            <a:prstGeom prst="homePlate">
              <a:avLst>
                <a:gd name="adj" fmla="val 25000"/>
              </a:avLst>
            </a:prstGeom>
            <a:gradFill rotWithShape="0">
              <a:gsLst>
                <a:gs pos="0">
                  <a:srgbClr val="C0C0C0">
                    <a:gamma/>
                    <a:tint val="0"/>
                    <a:invGamma/>
                  </a:srgbClr>
                </a:gs>
                <a:gs pos="100000">
                  <a:srgbClr val="C0C0C0"/>
                </a:gs>
              </a:gsLst>
              <a:lin ang="5400000" scaled="1"/>
            </a:gradFill>
            <a:ln w="9525">
              <a:noFill/>
              <a:miter lim="800000"/>
              <a:headEnd/>
              <a:tailEnd/>
            </a:ln>
            <a:effectLst/>
          </p:spPr>
          <p:txBody>
            <a:bodyPr wrap="none" anchor="ctr"/>
            <a:lstStyle/>
            <a:p>
              <a:endParaRPr lang="ko-KR" altLang="en-US"/>
            </a:p>
          </p:txBody>
        </p:sp>
        <p:sp>
          <p:nvSpPr>
            <p:cNvPr id="63491" name="AutoShape 3"/>
            <p:cNvSpPr>
              <a:spLocks noChangeArrowheads="1"/>
            </p:cNvSpPr>
            <p:nvPr/>
          </p:nvSpPr>
          <p:spPr bwMode="auto">
            <a:xfrm rot="-5400000">
              <a:off x="2856" y="880"/>
              <a:ext cx="816" cy="1648"/>
            </a:xfrm>
            <a:prstGeom prst="homePlate">
              <a:avLst>
                <a:gd name="adj" fmla="val 25000"/>
              </a:avLst>
            </a:prstGeom>
            <a:gradFill rotWithShape="0">
              <a:gsLst>
                <a:gs pos="0">
                  <a:srgbClr val="C0C0C0"/>
                </a:gs>
                <a:gs pos="100000">
                  <a:srgbClr val="C0C0C0">
                    <a:gamma/>
                    <a:tint val="0"/>
                    <a:invGamma/>
                  </a:srgbClr>
                </a:gs>
              </a:gsLst>
              <a:lin ang="5400000" scaled="1"/>
            </a:gradFill>
            <a:ln w="9525">
              <a:noFill/>
              <a:miter lim="800000"/>
              <a:headEnd/>
              <a:tailEnd/>
            </a:ln>
            <a:effectLst/>
          </p:spPr>
          <p:txBody>
            <a:bodyPr wrap="none" anchor="ctr"/>
            <a:lstStyle/>
            <a:p>
              <a:endParaRPr lang="ko-KR" altLang="en-US"/>
            </a:p>
          </p:txBody>
        </p:sp>
        <p:sp>
          <p:nvSpPr>
            <p:cNvPr id="63495" name="Text Box 7"/>
            <p:cNvSpPr txBox="1">
              <a:spLocks noChangeArrowheads="1"/>
            </p:cNvSpPr>
            <p:nvPr/>
          </p:nvSpPr>
          <p:spPr bwMode="auto">
            <a:xfrm>
              <a:off x="1768" y="3937"/>
              <a:ext cx="3056" cy="176"/>
            </a:xfrm>
            <a:prstGeom prst="rect">
              <a:avLst/>
            </a:prstGeom>
            <a:noFill/>
            <a:ln w="9525">
              <a:noFill/>
              <a:miter lim="800000"/>
              <a:headEnd/>
              <a:tailEnd/>
            </a:ln>
            <a:effectLst/>
          </p:spPr>
          <p:txBody>
            <a:bodyPr wrap="square">
              <a:spAutoFit/>
            </a:bodyPr>
            <a:lstStyle/>
            <a:p>
              <a:r>
                <a:rPr lang="en-US" altLang="ko-KR" sz="1000" b="1" dirty="0">
                  <a:ea typeface="굴림" charset="-127"/>
                </a:rPr>
                <a:t>to equip the saints for the </a:t>
              </a:r>
              <a:r>
                <a:rPr lang="en-US" altLang="ko-KR" sz="1000" b="1" dirty="0" smtClean="0">
                  <a:ea typeface="굴림" charset="-127"/>
                </a:rPr>
                <a:t>work of </a:t>
              </a:r>
              <a:r>
                <a:rPr lang="en-US" altLang="ko-KR" sz="1000" b="1" dirty="0">
                  <a:ea typeface="굴림" charset="-127"/>
                </a:rPr>
                <a:t>ministry </a:t>
              </a:r>
            </a:p>
          </p:txBody>
        </p:sp>
        <p:sp>
          <p:nvSpPr>
            <p:cNvPr id="63497" name="Oval 9"/>
            <p:cNvSpPr>
              <a:spLocks noChangeArrowheads="1"/>
            </p:cNvSpPr>
            <p:nvPr/>
          </p:nvSpPr>
          <p:spPr bwMode="auto">
            <a:xfrm>
              <a:off x="1912" y="1824"/>
              <a:ext cx="2736" cy="1680"/>
            </a:xfrm>
            <a:prstGeom prst="ellipse">
              <a:avLst/>
            </a:prstGeom>
            <a:solidFill>
              <a:srgbClr val="99CCFF"/>
            </a:solidFill>
            <a:ln w="9525">
              <a:noFill/>
              <a:round/>
              <a:headEnd/>
              <a:tailEnd/>
            </a:ln>
            <a:effectLst/>
          </p:spPr>
          <p:txBody>
            <a:bodyPr wrap="none" anchor="ctr"/>
            <a:lstStyle/>
            <a:p>
              <a:endParaRPr lang="ko-KR" altLang="en-US"/>
            </a:p>
          </p:txBody>
        </p:sp>
        <p:sp>
          <p:nvSpPr>
            <p:cNvPr id="63498" name="Oval 10"/>
            <p:cNvSpPr>
              <a:spLocks noChangeArrowheads="1"/>
            </p:cNvSpPr>
            <p:nvPr/>
          </p:nvSpPr>
          <p:spPr bwMode="auto">
            <a:xfrm>
              <a:off x="2104" y="1968"/>
              <a:ext cx="2352" cy="1392"/>
            </a:xfrm>
            <a:prstGeom prst="ellipse">
              <a:avLst/>
            </a:prstGeom>
            <a:solidFill>
              <a:schemeClr val="bg1"/>
            </a:solidFill>
            <a:ln w="9525">
              <a:noFill/>
              <a:round/>
              <a:headEnd/>
              <a:tailEnd/>
            </a:ln>
            <a:effectLst/>
          </p:spPr>
          <p:txBody>
            <a:bodyPr wrap="none" anchor="ctr"/>
            <a:lstStyle/>
            <a:p>
              <a:pPr algn="ctr"/>
              <a:endParaRPr lang="ko-KR" altLang="ko-KR" b="1" dirty="0">
                <a:ea typeface="굴림" charset="-127"/>
              </a:endParaRPr>
            </a:p>
          </p:txBody>
        </p:sp>
        <p:sp>
          <p:nvSpPr>
            <p:cNvPr id="63499" name="Oval 11"/>
            <p:cNvSpPr>
              <a:spLocks noChangeArrowheads="1"/>
            </p:cNvSpPr>
            <p:nvPr/>
          </p:nvSpPr>
          <p:spPr bwMode="auto">
            <a:xfrm>
              <a:off x="2680" y="1680"/>
              <a:ext cx="1152" cy="528"/>
            </a:xfrm>
            <a:prstGeom prst="ellipse">
              <a:avLst/>
            </a:prstGeom>
            <a:solidFill>
              <a:srgbClr val="000066"/>
            </a:solidFill>
            <a:ln w="9525">
              <a:solidFill>
                <a:schemeClr val="accent2"/>
              </a:solidFill>
              <a:round/>
              <a:headEnd/>
              <a:tailEnd/>
            </a:ln>
            <a:effectLst/>
          </p:spPr>
          <p:txBody>
            <a:bodyPr wrap="none" anchor="ctr"/>
            <a:lstStyle/>
            <a:p>
              <a:endParaRPr lang="ko-KR" altLang="en-US"/>
            </a:p>
          </p:txBody>
        </p:sp>
        <p:sp>
          <p:nvSpPr>
            <p:cNvPr id="63500" name="Text Box 12"/>
            <p:cNvSpPr txBox="1">
              <a:spLocks noChangeArrowheads="1"/>
            </p:cNvSpPr>
            <p:nvPr/>
          </p:nvSpPr>
          <p:spPr bwMode="auto">
            <a:xfrm>
              <a:off x="2782" y="1780"/>
              <a:ext cx="987" cy="275"/>
            </a:xfrm>
            <a:prstGeom prst="rect">
              <a:avLst/>
            </a:prstGeom>
            <a:noFill/>
            <a:ln w="9525">
              <a:noFill/>
              <a:miter lim="800000"/>
              <a:headEnd/>
              <a:tailEnd/>
            </a:ln>
            <a:effectLst/>
          </p:spPr>
          <p:txBody>
            <a:bodyPr wrap="none">
              <a:spAutoFit/>
            </a:bodyPr>
            <a:lstStyle/>
            <a:p>
              <a:pPr algn="ctr"/>
              <a:r>
                <a:rPr lang="en-US" altLang="ko-KR" sz="1900" b="1" dirty="0">
                  <a:solidFill>
                    <a:schemeClr val="bg1"/>
                  </a:solidFill>
                  <a:ea typeface="굴림" charset="-127"/>
                </a:rPr>
                <a:t>Prayer</a:t>
              </a:r>
            </a:p>
          </p:txBody>
        </p:sp>
        <p:sp>
          <p:nvSpPr>
            <p:cNvPr id="63501" name="Oval 13"/>
            <p:cNvSpPr>
              <a:spLocks noChangeArrowheads="1"/>
            </p:cNvSpPr>
            <p:nvPr/>
          </p:nvSpPr>
          <p:spPr bwMode="auto">
            <a:xfrm>
              <a:off x="2680" y="3120"/>
              <a:ext cx="1152" cy="528"/>
            </a:xfrm>
            <a:prstGeom prst="ellipse">
              <a:avLst/>
            </a:prstGeom>
            <a:solidFill>
              <a:srgbClr val="000066"/>
            </a:solidFill>
            <a:ln w="9525">
              <a:solidFill>
                <a:schemeClr val="accent2"/>
              </a:solidFill>
              <a:round/>
              <a:headEnd/>
              <a:tailEnd/>
            </a:ln>
            <a:effectLst/>
          </p:spPr>
          <p:txBody>
            <a:bodyPr wrap="none" anchor="ctr"/>
            <a:lstStyle/>
            <a:p>
              <a:endParaRPr lang="ko-KR" altLang="en-US"/>
            </a:p>
          </p:txBody>
        </p:sp>
        <p:sp>
          <p:nvSpPr>
            <p:cNvPr id="63502" name="Text Box 14"/>
            <p:cNvSpPr txBox="1">
              <a:spLocks noChangeArrowheads="1"/>
            </p:cNvSpPr>
            <p:nvPr/>
          </p:nvSpPr>
          <p:spPr bwMode="auto">
            <a:xfrm>
              <a:off x="2676" y="3246"/>
              <a:ext cx="1153" cy="275"/>
            </a:xfrm>
            <a:prstGeom prst="rect">
              <a:avLst/>
            </a:prstGeom>
            <a:noFill/>
            <a:ln w="9525">
              <a:noFill/>
              <a:miter lim="800000"/>
              <a:headEnd/>
              <a:tailEnd/>
            </a:ln>
            <a:effectLst/>
          </p:spPr>
          <p:txBody>
            <a:bodyPr wrap="none">
              <a:spAutoFit/>
            </a:bodyPr>
            <a:lstStyle/>
            <a:p>
              <a:pPr algn="ctr"/>
              <a:r>
                <a:rPr lang="en-US" altLang="ko-KR" sz="1900" b="1" dirty="0">
                  <a:solidFill>
                    <a:schemeClr val="bg1"/>
                  </a:solidFill>
                  <a:ea typeface="굴림" charset="-127"/>
                </a:rPr>
                <a:t>Contact</a:t>
              </a:r>
            </a:p>
          </p:txBody>
        </p:sp>
        <p:sp>
          <p:nvSpPr>
            <p:cNvPr id="63504" name="Oval 16"/>
            <p:cNvSpPr>
              <a:spLocks noChangeArrowheads="1"/>
            </p:cNvSpPr>
            <p:nvPr/>
          </p:nvSpPr>
          <p:spPr bwMode="auto">
            <a:xfrm>
              <a:off x="1480" y="2400"/>
              <a:ext cx="1152" cy="528"/>
            </a:xfrm>
            <a:prstGeom prst="ellipse">
              <a:avLst/>
            </a:prstGeom>
            <a:solidFill>
              <a:srgbClr val="000066"/>
            </a:solidFill>
            <a:ln w="9525">
              <a:solidFill>
                <a:schemeClr val="accent2"/>
              </a:solidFill>
              <a:round/>
              <a:headEnd/>
              <a:tailEnd/>
            </a:ln>
            <a:effectLst/>
          </p:spPr>
          <p:txBody>
            <a:bodyPr wrap="none" anchor="ctr"/>
            <a:lstStyle/>
            <a:p>
              <a:endParaRPr lang="ko-KR" altLang="en-US"/>
            </a:p>
          </p:txBody>
        </p:sp>
        <p:sp>
          <p:nvSpPr>
            <p:cNvPr id="63505" name="Text Box 17"/>
            <p:cNvSpPr txBox="1">
              <a:spLocks noChangeArrowheads="1"/>
            </p:cNvSpPr>
            <p:nvPr/>
          </p:nvSpPr>
          <p:spPr bwMode="auto">
            <a:xfrm>
              <a:off x="1385" y="2513"/>
              <a:ext cx="1321" cy="275"/>
            </a:xfrm>
            <a:prstGeom prst="rect">
              <a:avLst/>
            </a:prstGeom>
            <a:noFill/>
            <a:ln w="9525">
              <a:noFill/>
              <a:miter lim="800000"/>
              <a:headEnd/>
              <a:tailEnd/>
            </a:ln>
            <a:effectLst/>
          </p:spPr>
          <p:txBody>
            <a:bodyPr wrap="none">
              <a:spAutoFit/>
            </a:bodyPr>
            <a:lstStyle/>
            <a:p>
              <a:pPr algn="ctr"/>
              <a:r>
                <a:rPr lang="en-US" altLang="ko-KR" sz="1900" b="1" dirty="0">
                  <a:solidFill>
                    <a:schemeClr val="bg1"/>
                  </a:solidFill>
                  <a:ea typeface="굴림" charset="-127"/>
                </a:rPr>
                <a:t>Available</a:t>
              </a:r>
            </a:p>
          </p:txBody>
        </p:sp>
        <p:sp>
          <p:nvSpPr>
            <p:cNvPr id="63506" name="Oval 18"/>
            <p:cNvSpPr>
              <a:spLocks noChangeArrowheads="1"/>
            </p:cNvSpPr>
            <p:nvPr/>
          </p:nvSpPr>
          <p:spPr bwMode="auto">
            <a:xfrm>
              <a:off x="3928" y="2400"/>
              <a:ext cx="1152" cy="528"/>
            </a:xfrm>
            <a:prstGeom prst="ellipse">
              <a:avLst/>
            </a:prstGeom>
            <a:solidFill>
              <a:srgbClr val="000066"/>
            </a:solidFill>
            <a:ln w="9525">
              <a:solidFill>
                <a:schemeClr val="accent2"/>
              </a:solidFill>
              <a:round/>
              <a:headEnd/>
              <a:tailEnd/>
            </a:ln>
            <a:effectLst/>
          </p:spPr>
          <p:txBody>
            <a:bodyPr wrap="none" anchor="ctr"/>
            <a:lstStyle/>
            <a:p>
              <a:endParaRPr lang="ko-KR" altLang="en-US"/>
            </a:p>
          </p:txBody>
        </p:sp>
        <p:sp>
          <p:nvSpPr>
            <p:cNvPr id="63507" name="Text Box 19"/>
            <p:cNvSpPr txBox="1">
              <a:spLocks noChangeArrowheads="1"/>
            </p:cNvSpPr>
            <p:nvPr/>
          </p:nvSpPr>
          <p:spPr bwMode="auto">
            <a:xfrm>
              <a:off x="3901" y="2513"/>
              <a:ext cx="1242" cy="275"/>
            </a:xfrm>
            <a:prstGeom prst="rect">
              <a:avLst/>
            </a:prstGeom>
            <a:noFill/>
            <a:ln w="9525">
              <a:noFill/>
              <a:miter lim="800000"/>
              <a:headEnd/>
              <a:tailEnd/>
            </a:ln>
            <a:effectLst/>
          </p:spPr>
          <p:txBody>
            <a:bodyPr wrap="none">
              <a:spAutoFit/>
            </a:bodyPr>
            <a:lstStyle/>
            <a:p>
              <a:pPr algn="ctr"/>
              <a:r>
                <a:rPr lang="en-US" altLang="ko-KR" sz="1900" b="1" dirty="0">
                  <a:solidFill>
                    <a:schemeClr val="bg1"/>
                  </a:solidFill>
                  <a:ea typeface="굴림" charset="-127"/>
                </a:rPr>
                <a:t>Example</a:t>
              </a:r>
            </a:p>
          </p:txBody>
        </p:sp>
        <p:sp>
          <p:nvSpPr>
            <p:cNvPr id="63508" name="Text Box 20"/>
            <p:cNvSpPr txBox="1">
              <a:spLocks noChangeArrowheads="1"/>
            </p:cNvSpPr>
            <p:nvPr/>
          </p:nvSpPr>
          <p:spPr bwMode="auto">
            <a:xfrm>
              <a:off x="4410" y="1767"/>
              <a:ext cx="907" cy="324"/>
            </a:xfrm>
            <a:prstGeom prst="rect">
              <a:avLst/>
            </a:prstGeom>
            <a:noFill/>
            <a:ln w="9525">
              <a:noFill/>
              <a:miter lim="800000"/>
              <a:headEnd/>
              <a:tailEnd/>
            </a:ln>
            <a:effectLst/>
          </p:spPr>
          <p:txBody>
            <a:bodyPr wrap="none">
              <a:spAutoFit/>
            </a:bodyPr>
            <a:lstStyle/>
            <a:p>
              <a:pPr>
                <a:lnSpc>
                  <a:spcPct val="80000"/>
                </a:lnSpc>
              </a:pPr>
              <a:r>
                <a:rPr lang="en-US" altLang="ko-KR" sz="900" b="1" dirty="0" smtClean="0">
                  <a:solidFill>
                    <a:srgbClr val="333399"/>
                  </a:solidFill>
                  <a:ea typeface="굴림" charset="-127"/>
                </a:rPr>
                <a:t> Mentoring </a:t>
              </a:r>
              <a:endParaRPr lang="en-US" altLang="ko-KR" sz="900" b="1" dirty="0">
                <a:solidFill>
                  <a:srgbClr val="333399"/>
                </a:solidFill>
                <a:ea typeface="굴림" charset="-127"/>
              </a:endParaRPr>
            </a:p>
            <a:p>
              <a:pPr>
                <a:lnSpc>
                  <a:spcPct val="80000"/>
                </a:lnSpc>
              </a:pPr>
              <a:r>
                <a:rPr lang="en-US" altLang="ko-KR" sz="900" b="1" dirty="0" smtClean="0">
                  <a:solidFill>
                    <a:srgbClr val="333399"/>
                  </a:solidFill>
                  <a:ea typeface="굴림" charset="-127"/>
                </a:rPr>
                <a:t> Approach</a:t>
              </a:r>
            </a:p>
            <a:p>
              <a:endParaRPr lang="en-US" altLang="ko-KR" sz="900" b="1" dirty="0" smtClean="0">
                <a:solidFill>
                  <a:srgbClr val="333399"/>
                </a:solidFill>
                <a:ea typeface="굴림" charset="-127"/>
              </a:endParaRPr>
            </a:p>
          </p:txBody>
        </p:sp>
        <p:sp>
          <p:nvSpPr>
            <p:cNvPr id="63520" name="AutoShape 32"/>
            <p:cNvSpPr>
              <a:spLocks noChangeArrowheads="1"/>
            </p:cNvSpPr>
            <p:nvPr/>
          </p:nvSpPr>
          <p:spPr bwMode="auto">
            <a:xfrm>
              <a:off x="3152" y="2208"/>
              <a:ext cx="240" cy="240"/>
            </a:xfrm>
            <a:prstGeom prst="downArrow">
              <a:avLst>
                <a:gd name="adj1" fmla="val 50000"/>
                <a:gd name="adj2" fmla="val 25000"/>
              </a:avLst>
            </a:prstGeom>
            <a:solidFill>
              <a:srgbClr val="C0C0C0"/>
            </a:solidFill>
            <a:ln w="9525">
              <a:noFill/>
              <a:miter lim="800000"/>
              <a:headEnd/>
              <a:tailEnd/>
            </a:ln>
            <a:effectLst/>
          </p:spPr>
          <p:txBody>
            <a:bodyPr vert="eaVert" wrap="none" anchor="ctr"/>
            <a:lstStyle/>
            <a:p>
              <a:endParaRPr lang="ko-KR" altLang="en-US"/>
            </a:p>
          </p:txBody>
        </p:sp>
        <p:sp>
          <p:nvSpPr>
            <p:cNvPr id="63521" name="AutoShape 33"/>
            <p:cNvSpPr>
              <a:spLocks noChangeArrowheads="1"/>
            </p:cNvSpPr>
            <p:nvPr/>
          </p:nvSpPr>
          <p:spPr bwMode="auto">
            <a:xfrm rot="-5400000">
              <a:off x="2640" y="2544"/>
              <a:ext cx="240" cy="240"/>
            </a:xfrm>
            <a:prstGeom prst="downArrow">
              <a:avLst>
                <a:gd name="adj1" fmla="val 50000"/>
                <a:gd name="adj2" fmla="val 25000"/>
              </a:avLst>
            </a:prstGeom>
            <a:solidFill>
              <a:srgbClr val="C0C0C0"/>
            </a:solidFill>
            <a:ln w="9525">
              <a:noFill/>
              <a:miter lim="800000"/>
              <a:headEnd/>
              <a:tailEnd/>
            </a:ln>
            <a:effectLst/>
          </p:spPr>
          <p:txBody>
            <a:bodyPr vert="eaVert" wrap="none" anchor="ctr"/>
            <a:lstStyle/>
            <a:p>
              <a:endParaRPr lang="ko-KR" altLang="en-US"/>
            </a:p>
          </p:txBody>
        </p:sp>
        <p:sp>
          <p:nvSpPr>
            <p:cNvPr id="63522" name="AutoShape 34"/>
            <p:cNvSpPr>
              <a:spLocks noChangeArrowheads="1"/>
            </p:cNvSpPr>
            <p:nvPr/>
          </p:nvSpPr>
          <p:spPr bwMode="auto">
            <a:xfrm rot="-10800000">
              <a:off x="3168" y="2880"/>
              <a:ext cx="240" cy="240"/>
            </a:xfrm>
            <a:prstGeom prst="downArrow">
              <a:avLst>
                <a:gd name="adj1" fmla="val 50000"/>
                <a:gd name="adj2" fmla="val 25000"/>
              </a:avLst>
            </a:prstGeom>
            <a:solidFill>
              <a:srgbClr val="C0C0C0"/>
            </a:solidFill>
            <a:ln w="9525">
              <a:noFill/>
              <a:miter lim="800000"/>
              <a:headEnd/>
              <a:tailEnd/>
            </a:ln>
            <a:effectLst/>
          </p:spPr>
          <p:txBody>
            <a:bodyPr vert="eaVert" wrap="none" anchor="ctr"/>
            <a:lstStyle/>
            <a:p>
              <a:endParaRPr lang="ko-KR" altLang="en-US"/>
            </a:p>
          </p:txBody>
        </p:sp>
        <p:sp>
          <p:nvSpPr>
            <p:cNvPr id="63523" name="AutoShape 35"/>
            <p:cNvSpPr>
              <a:spLocks noChangeArrowheads="1"/>
            </p:cNvSpPr>
            <p:nvPr/>
          </p:nvSpPr>
          <p:spPr bwMode="auto">
            <a:xfrm rot="-16200000">
              <a:off x="3688" y="2544"/>
              <a:ext cx="240" cy="240"/>
            </a:xfrm>
            <a:prstGeom prst="downArrow">
              <a:avLst>
                <a:gd name="adj1" fmla="val 50000"/>
                <a:gd name="adj2" fmla="val 25000"/>
              </a:avLst>
            </a:prstGeom>
            <a:solidFill>
              <a:srgbClr val="C0C0C0"/>
            </a:solidFill>
            <a:ln w="9525">
              <a:noFill/>
              <a:miter lim="800000"/>
              <a:headEnd/>
              <a:tailEnd/>
            </a:ln>
            <a:effectLst/>
          </p:spPr>
          <p:txBody>
            <a:bodyPr vert="eaVert" wrap="none" anchor="ctr"/>
            <a:lstStyle/>
            <a:p>
              <a:endParaRPr lang="ko-KR" altLang="en-US"/>
            </a:p>
          </p:txBody>
        </p:sp>
        <p:sp>
          <p:nvSpPr>
            <p:cNvPr id="63524" name="Rectangle 36"/>
            <p:cNvSpPr>
              <a:spLocks noChangeArrowheads="1"/>
            </p:cNvSpPr>
            <p:nvPr/>
          </p:nvSpPr>
          <p:spPr bwMode="auto">
            <a:xfrm>
              <a:off x="2208" y="1968"/>
              <a:ext cx="240" cy="2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r>
                <a:rPr lang="en-US" altLang="ko-KR" sz="2200" b="1" dirty="0">
                  <a:solidFill>
                    <a:srgbClr val="A50021"/>
                  </a:solidFill>
                  <a:ea typeface="굴림" charset="-127"/>
                </a:rPr>
                <a:t>P</a:t>
              </a:r>
              <a:endParaRPr lang="en-US" altLang="ko-KR" dirty="0">
                <a:ea typeface="굴림" charset="-127"/>
              </a:endParaRPr>
            </a:p>
          </p:txBody>
        </p:sp>
        <p:sp>
          <p:nvSpPr>
            <p:cNvPr id="63526" name="Rectangle 38"/>
            <p:cNvSpPr>
              <a:spLocks noChangeArrowheads="1"/>
            </p:cNvSpPr>
            <p:nvPr/>
          </p:nvSpPr>
          <p:spPr bwMode="auto">
            <a:xfrm>
              <a:off x="2208" y="3024"/>
              <a:ext cx="240" cy="2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r>
                <a:rPr lang="en-US" altLang="ko-KR" sz="2200" b="1" dirty="0">
                  <a:solidFill>
                    <a:srgbClr val="A50021"/>
                  </a:solidFill>
                  <a:ea typeface="굴림" charset="-127"/>
                </a:rPr>
                <a:t>A</a:t>
              </a:r>
              <a:endParaRPr lang="en-US" altLang="ko-KR" dirty="0">
                <a:ea typeface="굴림" charset="-127"/>
              </a:endParaRPr>
            </a:p>
          </p:txBody>
        </p:sp>
        <p:sp>
          <p:nvSpPr>
            <p:cNvPr id="63527" name="Rectangle 39"/>
            <p:cNvSpPr>
              <a:spLocks noChangeArrowheads="1"/>
            </p:cNvSpPr>
            <p:nvPr/>
          </p:nvSpPr>
          <p:spPr bwMode="auto">
            <a:xfrm>
              <a:off x="4080" y="1968"/>
              <a:ext cx="240" cy="2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r>
                <a:rPr lang="en-US" altLang="ko-KR" sz="2200" b="1" dirty="0">
                  <a:solidFill>
                    <a:srgbClr val="A50021"/>
                  </a:solidFill>
                  <a:ea typeface="굴림" charset="-127"/>
                </a:rPr>
                <a:t>E</a:t>
              </a:r>
              <a:endParaRPr lang="en-US" altLang="ko-KR" dirty="0">
                <a:ea typeface="굴림" charset="-127"/>
              </a:endParaRPr>
            </a:p>
          </p:txBody>
        </p:sp>
        <p:sp>
          <p:nvSpPr>
            <p:cNvPr id="63528" name="Rectangle 40"/>
            <p:cNvSpPr>
              <a:spLocks noChangeArrowheads="1"/>
            </p:cNvSpPr>
            <p:nvPr/>
          </p:nvSpPr>
          <p:spPr bwMode="auto">
            <a:xfrm>
              <a:off x="4080" y="3024"/>
              <a:ext cx="240" cy="2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r>
                <a:rPr lang="en-US" altLang="ko-KR" sz="2200" b="1" dirty="0">
                  <a:solidFill>
                    <a:srgbClr val="A50021"/>
                  </a:solidFill>
                  <a:ea typeface="굴림" charset="-127"/>
                </a:rPr>
                <a:t>C</a:t>
              </a:r>
              <a:endParaRPr lang="en-US" altLang="ko-KR" dirty="0">
                <a:ea typeface="굴림" charset="-127"/>
              </a:endParaRPr>
            </a:p>
          </p:txBody>
        </p:sp>
        <p:grpSp>
          <p:nvGrpSpPr>
            <p:cNvPr id="4" name="Group 50"/>
            <p:cNvGrpSpPr>
              <a:grpSpLocks/>
            </p:cNvGrpSpPr>
            <p:nvPr/>
          </p:nvGrpSpPr>
          <p:grpSpPr bwMode="auto">
            <a:xfrm>
              <a:off x="2688" y="2304"/>
              <a:ext cx="1180" cy="719"/>
              <a:chOff x="72" y="2208"/>
              <a:chExt cx="1180" cy="719"/>
            </a:xfrm>
          </p:grpSpPr>
          <p:graphicFrame>
            <p:nvGraphicFramePr>
              <p:cNvPr id="63537" name="Object 49"/>
              <p:cNvGraphicFramePr>
                <a:graphicFrameLocks noChangeAspect="1"/>
              </p:cNvGraphicFramePr>
              <p:nvPr/>
            </p:nvGraphicFramePr>
            <p:xfrm>
              <a:off x="432" y="2208"/>
              <a:ext cx="552" cy="719"/>
            </p:xfrm>
            <a:graphic>
              <a:graphicData uri="http://schemas.openxmlformats.org/presentationml/2006/ole">
                <mc:AlternateContent xmlns:mc="http://schemas.openxmlformats.org/markup-compatibility/2006">
                  <mc:Choice xmlns:v="urn:schemas-microsoft-com:vml" Requires="v">
                    <p:oleObj spid="_x0000_s30723" name="클립" r:id="rId3" imgW="818280" imgH="1065960" progId="">
                      <p:embed/>
                    </p:oleObj>
                  </mc:Choice>
                  <mc:Fallback>
                    <p:oleObj name="클립" r:id="rId3" imgW="818280" imgH="10659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 y="2208"/>
                            <a:ext cx="552" cy="7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518" name="Oval 30"/>
              <p:cNvSpPr>
                <a:spLocks noChangeArrowheads="1"/>
              </p:cNvSpPr>
              <p:nvPr/>
            </p:nvSpPr>
            <p:spPr bwMode="auto">
              <a:xfrm>
                <a:off x="340" y="2371"/>
                <a:ext cx="665" cy="293"/>
              </a:xfrm>
              <a:prstGeom prst="ellipse">
                <a:avLst/>
              </a:prstGeom>
              <a:solidFill>
                <a:schemeClr val="bg1"/>
              </a:solidFill>
              <a:ln w="9525">
                <a:solidFill>
                  <a:schemeClr val="tx1"/>
                </a:solidFill>
                <a:round/>
                <a:headEnd/>
                <a:tailEnd/>
              </a:ln>
              <a:effectLst/>
            </p:spPr>
            <p:txBody>
              <a:bodyPr wrap="none" anchor="ctr"/>
              <a:lstStyle/>
              <a:p>
                <a:endParaRPr lang="ko-KR" altLang="en-US"/>
              </a:p>
            </p:txBody>
          </p:sp>
          <p:sp>
            <p:nvSpPr>
              <p:cNvPr id="63517" name="Text Box 29"/>
              <p:cNvSpPr txBox="1">
                <a:spLocks noChangeArrowheads="1"/>
              </p:cNvSpPr>
              <p:nvPr/>
            </p:nvSpPr>
            <p:spPr bwMode="auto">
              <a:xfrm>
                <a:off x="72" y="2443"/>
                <a:ext cx="1180" cy="203"/>
              </a:xfrm>
              <a:prstGeom prst="rect">
                <a:avLst/>
              </a:prstGeom>
              <a:noFill/>
              <a:ln w="9525">
                <a:noFill/>
                <a:miter lim="800000"/>
                <a:headEnd/>
                <a:tailEnd/>
              </a:ln>
              <a:effectLst/>
            </p:spPr>
            <p:txBody>
              <a:bodyPr wrap="none">
                <a:spAutoFit/>
              </a:bodyPr>
              <a:lstStyle/>
              <a:p>
                <a:r>
                  <a:rPr lang="en-US" altLang="ko-KR" sz="1300" b="1" dirty="0" smtClean="0">
                    <a:ea typeface="굴림" charset="-127"/>
                  </a:rPr>
                  <a:t>One person</a:t>
                </a:r>
                <a:endParaRPr lang="ko-KR" altLang="en-US" sz="1300" b="1" dirty="0">
                  <a:ea typeface="굴림" charset="-127"/>
                </a:endParaRPr>
              </a:p>
            </p:txBody>
          </p:sp>
        </p:grpSp>
      </p:grpSp>
      <p:sp>
        <p:nvSpPr>
          <p:cNvPr id="43" name="직사각형 42"/>
          <p:cNvSpPr/>
          <p:nvPr/>
        </p:nvSpPr>
        <p:spPr>
          <a:xfrm>
            <a:off x="-360205" y="101532"/>
            <a:ext cx="3556745" cy="287813"/>
          </a:xfrm>
          <a:prstGeom prst="rect">
            <a:avLst/>
          </a:prstGeom>
        </p:spPr>
        <p:txBody>
          <a:bodyPr wrap="square" lIns="71668" tIns="35835" rIns="71668" bIns="35835">
            <a:spAutoFit/>
          </a:bodyPr>
          <a:lstStyle/>
          <a:p>
            <a:pPr algn="ctr"/>
            <a:r>
              <a:rPr lang="en-US" altLang="ko-KR" dirty="0" smtClean="0">
                <a:solidFill>
                  <a:schemeClr val="bg1"/>
                </a:solidFill>
                <a:latin typeface="휴먼모음T" pitchFamily="18" charset="-127"/>
                <a:ea typeface="휴먼모음T" pitchFamily="18" charset="-127"/>
              </a:rPr>
              <a:t>Implementation </a:t>
            </a:r>
            <a:endParaRPr lang="en-US" altLang="ko-KR" dirty="0">
              <a:solidFill>
                <a:schemeClr val="bg1"/>
              </a:solidFill>
              <a:latin typeface="휴먼모음T" pitchFamily="18" charset="-127"/>
              <a:ea typeface="휴먼모음T" pitchFamily="18" charset="-127"/>
            </a:endParaRPr>
          </a:p>
        </p:txBody>
      </p:sp>
      <p:sp>
        <p:nvSpPr>
          <p:cNvPr id="45" name="_x101705768"/>
          <p:cNvSpPr>
            <a:spLocks noChangeArrowheads="1"/>
          </p:cNvSpPr>
          <p:nvPr/>
        </p:nvSpPr>
        <p:spPr bwMode="auto">
          <a:xfrm>
            <a:off x="0" y="0"/>
            <a:ext cx="5376863" cy="416223"/>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500" b="1" i="0" u="none" strike="noStrike" cap="none" normalizeH="0" baseline="0" dirty="0" smtClean="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Implementation </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46" name="슬라이드 번호 개체 틀 45"/>
          <p:cNvSpPr>
            <a:spLocks noGrp="1"/>
          </p:cNvSpPr>
          <p:nvPr>
            <p:ph type="sldNum" sz="quarter" idx="12"/>
          </p:nvPr>
        </p:nvSpPr>
        <p:spPr/>
        <p:txBody>
          <a:bodyPr/>
          <a:lstStyle/>
          <a:p>
            <a:fld id="{6B73C612-604E-4030-A584-8EFEC8D08CF7}" type="slidenum">
              <a:rPr lang="ko-KR" altLang="en-US" smtClean="0"/>
              <a:pPr/>
              <a:t>2</a:t>
            </a:fld>
            <a:endParaRPr lang="ko-KR"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Nameing</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 the  Ministry</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2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528191" y="992287"/>
            <a:ext cx="4320480" cy="3754874"/>
          </a:xfrm>
          <a:prstGeom prst="rect">
            <a:avLst/>
          </a:prstGeom>
        </p:spPr>
        <p:txBody>
          <a:bodyPr wrap="square">
            <a:spAutoFit/>
          </a:bodyPr>
          <a:lstStyle/>
          <a:p>
            <a:pPr algn="just"/>
            <a:r>
              <a:rPr lang="en-US" altLang="ko-KR" dirty="0" smtClean="0"/>
              <a:t>The name of ministry what we are doing is “Lay Pastors Ministry.” It means a "lay pastoral care ministry." In other word, not the ministry of evangelism or discipleship (Matthew 28) but the caring ministry. Evangelism and discipleship materials are already too many, but not enough in caring ministry (Melvin </a:t>
            </a:r>
            <a:r>
              <a:rPr lang="en-US" altLang="ko-KR" dirty="0" err="1" smtClean="0"/>
              <a:t>Steinbron</a:t>
            </a:r>
            <a:r>
              <a:rPr lang="en-US" altLang="ko-KR" dirty="0" smtClean="0"/>
              <a:t> said). Someone once said, "Evangelism is men's ministry; Caring is women's ministry. I guess he meant that Evangelism is more strong, aggressive ministry than Caring itself. Also, evangelism is extroverted ministry, and caring is introverted ministry. (It means in the church wall and out of the wall). The purpose of church is two aspects: Great Commission, Matthew 28:19-20 (Evangelism) and Great Chart, John 21:15-17 (Caring). These two must be balanced. </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Ministry Tasks</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888231" y="1352327"/>
            <a:ext cx="3600400" cy="1600438"/>
          </a:xfrm>
          <a:prstGeom prst="rect">
            <a:avLst/>
          </a:prstGeom>
        </p:spPr>
        <p:txBody>
          <a:bodyPr wrap="square">
            <a:spAutoFit/>
          </a:bodyPr>
          <a:lstStyle/>
          <a:p>
            <a:pPr algn="just"/>
            <a:r>
              <a:rPr lang="en-US" altLang="ko-KR" dirty="0" smtClean="0"/>
              <a:t>Our Ministry tasks are P.A.C.E: Prayer, Available, Contact, and Example. Those pastors who are doing this ministry at their own churches said there have been four </a:t>
            </a:r>
            <a:r>
              <a:rPr lang="en-US" altLang="ko-KR" dirty="0" err="1" smtClean="0"/>
              <a:t>phenomenons</a:t>
            </a:r>
            <a:r>
              <a:rPr lang="en-US" altLang="ko-KR" dirty="0" smtClean="0"/>
              <a:t> in this ministry: 1) Church infra; 2) Life style; 3) Church culture, and 4) Ministry engine. </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What to call them</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744215" y="1168529"/>
            <a:ext cx="3888432" cy="3108543"/>
          </a:xfrm>
          <a:prstGeom prst="rect">
            <a:avLst/>
          </a:prstGeom>
        </p:spPr>
        <p:txBody>
          <a:bodyPr wrap="square">
            <a:spAutoFit/>
          </a:bodyPr>
          <a:lstStyle/>
          <a:p>
            <a:pPr algn="just"/>
            <a:r>
              <a:rPr lang="en-US" altLang="ko-KR" dirty="0" smtClean="0"/>
              <a:t>There are many different opinions on the naming of this ministers. However, the official name presented from the LPM USA and LPM Korea is “Lay Pastor.” The Senior Pastor of the largest church in Korea used this name. How the big church calling them is very effective to the Korean and also USA. It is true because they are influenced. For instance, the big church in the States calling them “Lay Minister,” So many other churches used this name. Of course, there are various names in Korea and USA churches: PACE ministers, lay pastors, lay ministers, etc....convenience of use for their situation.</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Length of training</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744215" y="1064296"/>
            <a:ext cx="3888432" cy="2893100"/>
          </a:xfrm>
          <a:prstGeom prst="rect">
            <a:avLst/>
          </a:prstGeom>
        </p:spPr>
        <p:txBody>
          <a:bodyPr wrap="square">
            <a:spAutoFit/>
          </a:bodyPr>
          <a:lstStyle/>
          <a:p>
            <a:pPr algn="just"/>
            <a:r>
              <a:rPr lang="en-US" altLang="ko-KR" dirty="0" smtClean="0"/>
              <a:t>The length of training is various: 12 hours of training for two evenings; three times; or 12 weeks; depending on circumstances. If they asks me, to our Institute to come and train their people, I found two days in a row, usually two evenings, exactly 12 hours has proved to be the best and good enough to motivate to start-up this ministry. We may call it “Basic Training” just like Army Training Base. Only to change their paradigm shift to be lay minister and almost ready to do, 12 hours enough, and have done this system last 10 years. </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Who is responsible</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600199" y="920279"/>
            <a:ext cx="4248472" cy="3323987"/>
          </a:xfrm>
          <a:prstGeom prst="rect">
            <a:avLst/>
          </a:prstGeom>
        </p:spPr>
        <p:txBody>
          <a:bodyPr wrap="square">
            <a:spAutoFit/>
          </a:bodyPr>
          <a:lstStyle/>
          <a:p>
            <a:pPr algn="just"/>
            <a:r>
              <a:rPr lang="en-US" altLang="ko-KR" dirty="0" smtClean="0"/>
              <a:t>The Senior pastor or assistant pastors are not in charge of this ministry. Of trained laity, PACE ministers, 4-5 people (usually small church), or 7-10 people (big church) will be composed of a [Ministry Leadership Group] which is responsible for the progress also success and failure. Of course, the cooperation and helps, also supervision of the Senior pastor and assistant pastors are inevitable. If the Pastor or assistant pastors are responsible for this ministry, it is exactly same format of the past and the same will be inefficient just like the precedent. When the   laypeople are responsible of the ministry then people see the model of team ministry. I mean laypeople themselves will show the team ministry.</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Resistant the failure</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7346"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직사각형 9"/>
          <p:cNvSpPr/>
          <p:nvPr/>
        </p:nvSpPr>
        <p:spPr>
          <a:xfrm>
            <a:off x="672207" y="1064295"/>
            <a:ext cx="4176464" cy="2031325"/>
          </a:xfrm>
          <a:prstGeom prst="rect">
            <a:avLst/>
          </a:prstGeom>
        </p:spPr>
        <p:txBody>
          <a:bodyPr wrap="square">
            <a:spAutoFit/>
          </a:bodyPr>
          <a:lstStyle/>
          <a:p>
            <a:pPr algn="just"/>
            <a:r>
              <a:rPr lang="en-US" altLang="ko-KR" dirty="0" smtClean="0"/>
              <a:t>To be the successful this ministry, there should be twelve foundational block which is also  resistant a failure. They are vision, a sense of ownership, structure, calling,  training, accountability, and affirm, support, fellowship, communication, evaluation, and maintenance. This is the checkpoint of a beginning, middle, and also always should be confirmed at the time of evaluation. </a:t>
            </a:r>
            <a:endParaRPr lang="en-US" altLang="ko-KR" dirty="0"/>
          </a:p>
        </p:txBody>
      </p:sp>
      <p:sp>
        <p:nvSpPr>
          <p:cNvPr id="583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58369" name="_x77222504" descr="EMB0000260c5325"/>
          <p:cNvPicPr>
            <a:picLocks noChangeAspect="1" noChangeArrowheads="1"/>
          </p:cNvPicPr>
          <p:nvPr/>
        </p:nvPicPr>
        <p:blipFill>
          <a:blip r:embed="rId2" cstate="print"/>
          <a:srcRect b="10500"/>
          <a:stretch>
            <a:fillRect/>
          </a:stretch>
        </p:blipFill>
        <p:spPr bwMode="auto">
          <a:xfrm>
            <a:off x="528191" y="3152527"/>
            <a:ext cx="4464496" cy="299716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Biblical basis</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9</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744215" y="992287"/>
            <a:ext cx="3816424" cy="1384995"/>
          </a:xfrm>
          <a:prstGeom prst="rect">
            <a:avLst/>
          </a:prstGeom>
        </p:spPr>
        <p:txBody>
          <a:bodyPr wrap="square">
            <a:spAutoFit/>
          </a:bodyPr>
          <a:lstStyle/>
          <a:p>
            <a:pPr algn="just"/>
            <a:r>
              <a:rPr lang="en-US" altLang="ko-KR" dirty="0" smtClean="0"/>
              <a:t>There are four biblical basis: Ephesians 4:11-12 (theology basis); John 21:15-17 ( ministry base); I Peter 5:1-4 (realistic base); Exodus Chapter 18 (sharing Basis). Focusing on the Scriptural basis. It is the core scriptures of this ministry.</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9251</TotalTime>
  <Words>1685</Words>
  <Application>Microsoft Office PowerPoint</Application>
  <PresentationFormat>B5 (ISO) 용지(176x250mm)</PresentationFormat>
  <Paragraphs>121</Paragraphs>
  <Slides>19</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Office 테마</vt:lpstr>
      <vt:lpstr>클립</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522</cp:revision>
  <dcterms:created xsi:type="dcterms:W3CDTF">2012-07-05T08:18:02Z</dcterms:created>
  <dcterms:modified xsi:type="dcterms:W3CDTF">2022-12-23T07:20:53Z</dcterms:modified>
</cp:coreProperties>
</file>