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3"/>
  </p:notesMasterIdLst>
  <p:handoutMasterIdLst>
    <p:handoutMasterId r:id="rId14"/>
  </p:handoutMasterIdLst>
  <p:sldIdLst>
    <p:sldId id="425" r:id="rId2"/>
    <p:sldId id="426" r:id="rId3"/>
    <p:sldId id="427" r:id="rId4"/>
    <p:sldId id="428" r:id="rId5"/>
    <p:sldId id="429" r:id="rId6"/>
    <p:sldId id="430" r:id="rId7"/>
    <p:sldId id="431" r:id="rId8"/>
    <p:sldId id="432" r:id="rId9"/>
    <p:sldId id="433" r:id="rId10"/>
    <p:sldId id="434" r:id="rId11"/>
    <p:sldId id="435" r:id="rId12"/>
  </p:sldIdLst>
  <p:sldSz cx="5376863" cy="7169150" type="B5ISO"/>
  <p:notesSz cx="9996488" cy="6864350"/>
  <p:defaultTextStyle>
    <a:defPPr>
      <a:defRPr lang="ko-KR"/>
    </a:defPPr>
    <a:lvl1pPr marL="0" algn="l" defTabSz="716691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8346" algn="l" defTabSz="716691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16691" algn="l" defTabSz="716691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75035" algn="l" defTabSz="716691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33381" algn="l" defTabSz="716691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91726" algn="l" defTabSz="716691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50072" algn="l" defTabSz="716691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08416" algn="l" defTabSz="716691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66762" algn="l" defTabSz="716691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5F2987"/>
    <a:srgbClr val="FF552D"/>
    <a:srgbClr val="FF6600"/>
    <a:srgbClr val="0099FF"/>
    <a:srgbClr val="33CCFF"/>
    <a:srgbClr val="FF4B21"/>
    <a:srgbClr val="0000FF"/>
    <a:srgbClr val="0066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0665" autoAdjust="0"/>
    <p:restoredTop sz="94660"/>
  </p:normalViewPr>
  <p:slideViewPr>
    <p:cSldViewPr>
      <p:cViewPr>
        <p:scale>
          <a:sx n="68" d="100"/>
          <a:sy n="68" d="100"/>
        </p:scale>
        <p:origin x="-2500" y="248"/>
      </p:cViewPr>
      <p:guideLst>
        <p:guide orient="horz" pos="2258"/>
        <p:guide pos="169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31811" cy="343381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l">
              <a:defRPr sz="11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62362" y="2"/>
            <a:ext cx="4331811" cy="343381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r">
              <a:defRPr sz="1100"/>
            </a:lvl1pPr>
          </a:lstStyle>
          <a:p>
            <a:fld id="{B22F247D-F383-4E30-AEFF-050AB4027471}" type="datetimeFigureOut">
              <a:rPr lang="ko-KR" altLang="en-US" smtClean="0"/>
              <a:pPr/>
              <a:t>2022-12-23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2" y="6519888"/>
            <a:ext cx="4331811" cy="343381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l">
              <a:defRPr sz="11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62362" y="6519888"/>
            <a:ext cx="4331811" cy="343381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r">
              <a:defRPr sz="1100"/>
            </a:lvl1pPr>
          </a:lstStyle>
          <a:p>
            <a:fld id="{916F02E2-05CD-48A4-8F19-8A8B41D793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025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7" y="2"/>
            <a:ext cx="4330450" cy="343297"/>
          </a:xfrm>
          <a:prstGeom prst="rect">
            <a:avLst/>
          </a:prstGeom>
        </p:spPr>
        <p:txBody>
          <a:bodyPr vert="horz" lIns="130989" tIns="65494" rIns="130989" bIns="65494" rtlCol="0"/>
          <a:lstStyle>
            <a:lvl1pPr algn="l">
              <a:defRPr sz="18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62641" y="2"/>
            <a:ext cx="4330450" cy="343297"/>
          </a:xfrm>
          <a:prstGeom prst="rect">
            <a:avLst/>
          </a:prstGeom>
        </p:spPr>
        <p:txBody>
          <a:bodyPr vert="horz" lIns="130989" tIns="65494" rIns="130989" bIns="65494" rtlCol="0"/>
          <a:lstStyle>
            <a:lvl1pPr algn="r">
              <a:defRPr sz="1800"/>
            </a:lvl1pPr>
          </a:lstStyle>
          <a:p>
            <a:fld id="{D1631155-01BD-40EA-9138-B9055D5CB050}" type="datetimeFigureOut">
              <a:rPr lang="ko-KR" altLang="en-US" smtClean="0"/>
              <a:pPr/>
              <a:t>2022-12-23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0" y="514350"/>
            <a:ext cx="1931988" cy="2576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0989" tIns="65494" rIns="130989" bIns="65494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8293" y="3260528"/>
            <a:ext cx="7999915" cy="3089668"/>
          </a:xfrm>
          <a:prstGeom prst="rect">
            <a:avLst/>
          </a:prstGeom>
        </p:spPr>
        <p:txBody>
          <a:bodyPr vert="horz" lIns="130989" tIns="65494" rIns="130989" bIns="65494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7" y="6519474"/>
            <a:ext cx="4330450" cy="343297"/>
          </a:xfrm>
          <a:prstGeom prst="rect">
            <a:avLst/>
          </a:prstGeom>
        </p:spPr>
        <p:txBody>
          <a:bodyPr vert="horz" lIns="130989" tIns="65494" rIns="130989" bIns="65494" rtlCol="0" anchor="b"/>
          <a:lstStyle>
            <a:lvl1pPr algn="l">
              <a:defRPr sz="18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62641" y="6519474"/>
            <a:ext cx="4330450" cy="343297"/>
          </a:xfrm>
          <a:prstGeom prst="rect">
            <a:avLst/>
          </a:prstGeom>
        </p:spPr>
        <p:txBody>
          <a:bodyPr vert="horz" lIns="130989" tIns="65494" rIns="130989" bIns="65494" rtlCol="0" anchor="b"/>
          <a:lstStyle>
            <a:lvl1pPr algn="r">
              <a:defRPr sz="1800"/>
            </a:lvl1pPr>
          </a:lstStyle>
          <a:p>
            <a:fld id="{5FB7BCA1-6942-4E05-9B3D-6AD36EBB642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874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6691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8346" algn="l" defTabSz="716691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16691" algn="l" defTabSz="716691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75035" algn="l" defTabSz="716691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33381" algn="l" defTabSz="716691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91726" algn="l" defTabSz="716691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50072" algn="l" defTabSz="716691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508416" algn="l" defTabSz="716691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66762" algn="l" defTabSz="716691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B7BCA1-6942-4E05-9B3D-6AD36EBB642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03265" y="2227090"/>
            <a:ext cx="4570334" cy="1536721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806530" y="4062518"/>
            <a:ext cx="3763804" cy="18321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A31B-DF81-4612-8A34-2A03E72F4A50}" type="datetime1">
              <a:rPr lang="ko-KR" altLang="en-US" smtClean="0"/>
              <a:pPr/>
              <a:t>2022-12-23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EEED4-1ED5-418B-AD44-274DC1F5D5BD}" type="datetime1">
              <a:rPr lang="ko-KR" altLang="en-US" smtClean="0"/>
              <a:pPr/>
              <a:t>2022-12-23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2292635" y="300381"/>
            <a:ext cx="711314" cy="6394151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7765" y="300381"/>
            <a:ext cx="2045261" cy="6394151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2B84E-2D33-46A1-B978-C75E559310C3}" type="datetime1">
              <a:rPr lang="ko-KR" altLang="en-US" smtClean="0"/>
              <a:pPr/>
              <a:t>2022-12-23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54AF-1072-4ECB-AC97-E6D35A7155C2}" type="datetime1">
              <a:rPr lang="ko-KR" altLang="en-US" smtClean="0"/>
              <a:pPr/>
              <a:t>2022-12-23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4735" y="4606849"/>
            <a:ext cx="4570334" cy="142387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4735" y="3038598"/>
            <a:ext cx="4570334" cy="156825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DD7E-BC7A-48D7-B9ED-4A9B3F383E57}" type="datetime1">
              <a:rPr lang="ko-KR" altLang="en-US" smtClean="0"/>
              <a:pPr/>
              <a:t>2022-12-23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7761" y="1749140"/>
            <a:ext cx="1377821" cy="49453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625195" y="1749140"/>
            <a:ext cx="1378754" cy="49453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94BAE-5C74-40D8-805E-FC9E917F8941}" type="datetime1">
              <a:rPr lang="ko-KR" altLang="en-US" smtClean="0"/>
              <a:pPr/>
              <a:t>2022-12-23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68849" y="287099"/>
            <a:ext cx="4839177" cy="1194858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68844" y="1604762"/>
            <a:ext cx="2375715" cy="6687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8844" y="2273550"/>
            <a:ext cx="2375715" cy="41305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2731372" y="1604762"/>
            <a:ext cx="2376648" cy="6687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2731372" y="2273550"/>
            <a:ext cx="2376648" cy="41305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FEDCA-BA19-4B12-A44A-491680FBAFDB}" type="datetime1">
              <a:rPr lang="ko-KR" altLang="en-US" smtClean="0"/>
              <a:pPr/>
              <a:t>2022-12-23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A988F-A91A-4889-8507-9F5D8CAA1D90}" type="datetime1">
              <a:rPr lang="ko-KR" altLang="en-US" smtClean="0"/>
              <a:pPr/>
              <a:t>2022-12-23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5B53A-FA55-41B5-9F77-762107B6A358}" type="datetime1">
              <a:rPr lang="ko-KR" altLang="en-US" smtClean="0"/>
              <a:pPr/>
              <a:t>2022-12-23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68849" y="285438"/>
            <a:ext cx="1768951" cy="12147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02204" y="285445"/>
            <a:ext cx="3005816" cy="6118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68849" y="1500218"/>
            <a:ext cx="1768951" cy="49038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B9EB-6D1F-46C8-8F37-8B5C2F808D81}" type="datetime1">
              <a:rPr lang="ko-KR" altLang="en-US" smtClean="0"/>
              <a:pPr/>
              <a:t>2022-12-23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53903" y="5018405"/>
            <a:ext cx="3226118" cy="5924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053903" y="640577"/>
            <a:ext cx="3226118" cy="43014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053903" y="5610856"/>
            <a:ext cx="3226118" cy="8413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3ECA2-7C21-4296-BF2E-7B19C0C5484F}" type="datetime1">
              <a:rPr lang="ko-KR" altLang="en-US" smtClean="0"/>
              <a:pPr/>
              <a:t>2022-12-23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268849" y="287099"/>
            <a:ext cx="4839177" cy="11948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68849" y="1672803"/>
            <a:ext cx="4839177" cy="4731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268849" y="6644747"/>
            <a:ext cx="1254601" cy="38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CFD71-C1D4-45F0-9035-C92F695C93E2}" type="datetime1">
              <a:rPr lang="ko-KR" altLang="en-US" smtClean="0"/>
              <a:pPr/>
              <a:t>2022-12-23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837097" y="6644747"/>
            <a:ext cx="1702673" cy="38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3853425" y="6644747"/>
            <a:ext cx="1254601" cy="38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3C612-604E-4030-A584-8EFEC8D08CF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슬라이드 번호 개체 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89D028-7CB4-4BC3-9AC9-16E53EC198D8}" type="slidenum">
              <a:rPr lang="en-US" altLang="ko-KR" smtClean="0">
                <a:ea typeface="굴림" charset="-127"/>
              </a:rPr>
              <a:pPr/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3" y="0"/>
            <a:ext cx="672207" cy="71691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71668" tIns="35835" rIns="71668" bIns="35835" anchor="ctr"/>
          <a:lstStyle/>
          <a:p>
            <a:endParaRPr lang="ko-KR" altLang="en-US"/>
          </a:p>
        </p:txBody>
      </p:sp>
      <p:sp>
        <p:nvSpPr>
          <p:cNvPr id="5125" name="Rectangle 16"/>
          <p:cNvSpPr>
            <a:spLocks noChangeArrowheads="1"/>
          </p:cNvSpPr>
          <p:nvPr/>
        </p:nvSpPr>
        <p:spPr bwMode="auto">
          <a:xfrm>
            <a:off x="3" y="5096743"/>
            <a:ext cx="672207" cy="2072407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 lIns="71668" tIns="35835" rIns="71668" bIns="35835" anchor="ctr"/>
          <a:lstStyle/>
          <a:p>
            <a:pPr algn="ctr"/>
            <a:endParaRPr lang="ko-KR" altLang="ko-KR"/>
          </a:p>
        </p:txBody>
      </p:sp>
      <p:sp>
        <p:nvSpPr>
          <p:cNvPr id="5126" name="Text Box 9"/>
          <p:cNvSpPr txBox="1">
            <a:spLocks noChangeArrowheads="1"/>
          </p:cNvSpPr>
          <p:nvPr/>
        </p:nvSpPr>
        <p:spPr bwMode="auto">
          <a:xfrm>
            <a:off x="3472569" y="365632"/>
            <a:ext cx="1721065" cy="27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1668" tIns="35835" rIns="71668" bIns="35835">
            <a:spAutoFit/>
          </a:bodyPr>
          <a:lstStyle/>
          <a:p>
            <a:r>
              <a:rPr lang="en-US" altLang="ko-KR" sz="1300" b="1" dirty="0">
                <a:solidFill>
                  <a:schemeClr val="accent5">
                    <a:lumMod val="50000"/>
                  </a:schemeClr>
                </a:solidFill>
              </a:rPr>
              <a:t>Equipping &amp; Caring</a:t>
            </a:r>
          </a:p>
        </p:txBody>
      </p:sp>
      <p:sp>
        <p:nvSpPr>
          <p:cNvPr id="5130" name="TextBox 32"/>
          <p:cNvSpPr txBox="1">
            <a:spLocks noChangeArrowheads="1"/>
          </p:cNvSpPr>
          <p:nvPr/>
        </p:nvSpPr>
        <p:spPr bwMode="auto">
          <a:xfrm rot="5400000">
            <a:off x="-3248469" y="3309862"/>
            <a:ext cx="7169149" cy="54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668" tIns="35835" rIns="71668" bIns="35835">
            <a:spAutoFit/>
          </a:bodyPr>
          <a:lstStyle/>
          <a:p>
            <a:r>
              <a:rPr lang="en-US" altLang="ko-KR" sz="3100" dirty="0" smtClean="0">
                <a:solidFill>
                  <a:schemeClr val="bg1"/>
                </a:solidFill>
              </a:rPr>
              <a:t>    Lay  Pastors  Ministry        </a:t>
            </a:r>
            <a:r>
              <a:rPr lang="en-US" altLang="ko-KR" sz="3100" b="1" dirty="0" smtClean="0">
                <a:solidFill>
                  <a:schemeClr val="bg1"/>
                </a:solidFill>
              </a:rPr>
              <a:t>PACE</a:t>
            </a:r>
            <a:r>
              <a:rPr lang="en-US" altLang="ko-KR" sz="3100" dirty="0" smtClean="0">
                <a:solidFill>
                  <a:schemeClr val="bg1"/>
                </a:solidFill>
              </a:rPr>
              <a:t>  </a:t>
            </a:r>
            <a:endParaRPr lang="ko-KR" altLang="en-US" sz="3100" dirty="0">
              <a:solidFill>
                <a:schemeClr val="bg1"/>
              </a:solidFill>
            </a:endParaRPr>
          </a:p>
        </p:txBody>
      </p:sp>
      <p:sp>
        <p:nvSpPr>
          <p:cNvPr id="5131" name="Rectangle 2"/>
          <p:cNvSpPr>
            <a:spLocks noChangeArrowheads="1"/>
          </p:cNvSpPr>
          <p:nvPr/>
        </p:nvSpPr>
        <p:spPr bwMode="auto">
          <a:xfrm rot="-5400000">
            <a:off x="2944565" y="4736852"/>
            <a:ext cx="200200" cy="4664398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wrap="none" lIns="71668" tIns="35835" rIns="71668" bIns="35835" anchor="ctr"/>
          <a:lstStyle/>
          <a:p>
            <a:endParaRPr lang="ko-KR" altLang="en-US" dirty="0">
              <a:solidFill>
                <a:srgbClr val="FF66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00219" y="4760776"/>
            <a:ext cx="144800" cy="287813"/>
          </a:xfrm>
          <a:prstGeom prst="rect">
            <a:avLst/>
          </a:prstGeom>
          <a:noFill/>
        </p:spPr>
        <p:txBody>
          <a:bodyPr wrap="none" lIns="71668" tIns="35835" rIns="71668" bIns="35835" rtlCol="0">
            <a:spAutoFit/>
          </a:bodyPr>
          <a:lstStyle/>
          <a:p>
            <a:endParaRPr lang="ko-KR" altLang="en-US" dirty="0"/>
          </a:p>
        </p:txBody>
      </p:sp>
      <p:pic>
        <p:nvPicPr>
          <p:cNvPr id="34818" name="Picture 2" descr="C:\Users\서병채\Desktop\바탕화면\사진들\마크모음\모자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215" y="200199"/>
            <a:ext cx="1138912" cy="1512168"/>
          </a:xfrm>
          <a:prstGeom prst="rect">
            <a:avLst/>
          </a:prstGeom>
          <a:noFill/>
        </p:spPr>
      </p:pic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2" y="74714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1548371" y="2504455"/>
            <a:ext cx="3024336" cy="687923"/>
          </a:xfrm>
          <a:prstGeom prst="rect">
            <a:avLst/>
          </a:prstGeom>
          <a:noFill/>
        </p:spPr>
        <p:txBody>
          <a:bodyPr wrap="square" lIns="71668" tIns="35835" rIns="71668" bIns="35835" rtlCol="0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MINISTRY LEADERSHIP GROUP (MLG)</a:t>
            </a:r>
            <a:endParaRPr lang="en-US" altLang="ko-KR" b="1" i="1" dirty="0" smtClean="0">
              <a:solidFill>
                <a:srgbClr val="5F2987"/>
              </a:solidFill>
              <a:latin typeface="+mj-lt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3480519" y="632247"/>
            <a:ext cx="1656184" cy="41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668" tIns="35835" rIns="71668" bIns="35835">
            <a:spAutoFit/>
          </a:bodyPr>
          <a:lstStyle/>
          <a:p>
            <a:pPr algn="dist"/>
            <a:r>
              <a:rPr lang="en-US" altLang="ko-KR" sz="1100" dirty="0" smtClean="0">
                <a:solidFill>
                  <a:schemeClr val="bg1">
                    <a:lumMod val="65000"/>
                  </a:schemeClr>
                </a:solidFill>
              </a:rPr>
              <a:t>To equip the saints</a:t>
            </a:r>
          </a:p>
          <a:p>
            <a:pPr algn="dist"/>
            <a:r>
              <a:rPr lang="en-US" altLang="ko-KR" sz="1100" dirty="0" smtClean="0">
                <a:solidFill>
                  <a:schemeClr val="bg1">
                    <a:lumMod val="65000"/>
                  </a:schemeClr>
                </a:solidFill>
              </a:rPr>
              <a:t>For the Ministry</a:t>
            </a:r>
            <a:endParaRPr lang="en-US" altLang="ko-KR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1" name="직선 연결선 20"/>
          <p:cNvCxnSpPr/>
          <p:nvPr/>
        </p:nvCxnSpPr>
        <p:spPr>
          <a:xfrm>
            <a:off x="1896343" y="6032847"/>
            <a:ext cx="0" cy="86409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3552527" y="6032847"/>
            <a:ext cx="0" cy="864096"/>
          </a:xfrm>
          <a:prstGeom prst="line">
            <a:avLst/>
          </a:prstGeom>
          <a:ln w="1968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_x112159592" descr="EMB00005e945a22"/>
          <p:cNvPicPr>
            <a:picLocks noChangeAspect="1" noChangeArrowheads="1"/>
          </p:cNvPicPr>
          <p:nvPr/>
        </p:nvPicPr>
        <p:blipFill>
          <a:blip r:embed="rId4" cstate="print"/>
          <a:srcRect l="35611" t="46123" r="23741" b="52243"/>
          <a:stretch>
            <a:fillRect/>
          </a:stretch>
        </p:blipFill>
        <p:spPr bwMode="auto">
          <a:xfrm>
            <a:off x="3552527" y="1064295"/>
            <a:ext cx="1512168" cy="93882"/>
          </a:xfrm>
          <a:prstGeom prst="rect">
            <a:avLst/>
          </a:prstGeom>
          <a:noFill/>
        </p:spPr>
      </p:pic>
      <p:cxnSp>
        <p:nvCxnSpPr>
          <p:cNvPr id="22" name="직선 연결선 21"/>
          <p:cNvCxnSpPr/>
          <p:nvPr/>
        </p:nvCxnSpPr>
        <p:spPr>
          <a:xfrm>
            <a:off x="1896343" y="5888831"/>
            <a:ext cx="0" cy="1008112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4128591" y="5888831"/>
            <a:ext cx="0" cy="1008112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1392287" y="5888831"/>
            <a:ext cx="1152128" cy="28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668" tIns="35835" rIns="71668" bIns="35835">
            <a:spAutoFit/>
          </a:bodyPr>
          <a:lstStyle/>
          <a:p>
            <a:r>
              <a:rPr lang="en-US" altLang="ko-KR" dirty="0" smtClean="0">
                <a:solidFill>
                  <a:schemeClr val="accent5">
                    <a:lumMod val="50000"/>
                  </a:schemeClr>
                </a:solidFill>
              </a:rPr>
              <a:t>Seoul </a:t>
            </a:r>
            <a:r>
              <a:rPr lang="en-US" altLang="ko-KR" dirty="0" smtClean="0">
                <a:solidFill>
                  <a:schemeClr val="accent5">
                    <a:lumMod val="50000"/>
                  </a:schemeClr>
                </a:solidFill>
              </a:rPr>
              <a:t>Korea</a:t>
            </a:r>
            <a:endParaRPr lang="en-US" altLang="ko-KR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4215" y="6224153"/>
            <a:ext cx="4632648" cy="680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3480519" y="5888832"/>
            <a:ext cx="1512168" cy="28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668" tIns="35835" rIns="71668" bIns="35835">
            <a:spAutoFit/>
          </a:bodyPr>
          <a:lstStyle/>
          <a:p>
            <a:r>
              <a:rPr lang="en-US" altLang="ko-KR" dirty="0" smtClean="0">
                <a:solidFill>
                  <a:schemeClr val="accent5">
                    <a:lumMod val="50000"/>
                  </a:schemeClr>
                </a:solidFill>
              </a:rPr>
              <a:t>Kenya Africa</a:t>
            </a:r>
            <a:endParaRPr lang="en-US" altLang="ko-KR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9" name="Picture 2" descr="C:\Users\Owner\Desktop\바탕자료 모음  ■\대학로고 작은것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952" y="4303713"/>
            <a:ext cx="149542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" y="7028408"/>
            <a:ext cx="5376863" cy="140742"/>
          </a:xfrm>
          <a:prstGeom prst="rect">
            <a:avLst/>
          </a:prstGeom>
          <a:solidFill>
            <a:schemeClr val="accent5">
              <a:lumMod val="60000"/>
              <a:lumOff val="4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668" tIns="35835" rIns="71668" bIns="35835" rtlCol="0" anchor="ctr"/>
          <a:lstStyle/>
          <a:p>
            <a:pPr algn="ctr"/>
            <a:endParaRPr lang="ko-KR" altLang="en-US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" y="74714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2769" name="_x101705768"/>
          <p:cNvSpPr>
            <a:spLocks noChangeArrowheads="1"/>
          </p:cNvSpPr>
          <p:nvPr/>
        </p:nvSpPr>
        <p:spPr bwMode="auto">
          <a:xfrm>
            <a:off x="2" y="3"/>
            <a:ext cx="5376863" cy="41622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5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5. Calling forth, 6. Equipping 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9" name="슬라이드 번호 개체 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10</a:t>
            </a:fld>
            <a:endParaRPr lang="ko-KR" altLang="en-US"/>
          </a:p>
        </p:txBody>
      </p:sp>
      <p:sp>
        <p:nvSpPr>
          <p:cNvPr id="20" name="_x101705768"/>
          <p:cNvSpPr>
            <a:spLocks noChangeArrowheads="1"/>
          </p:cNvSpPr>
          <p:nvPr/>
        </p:nvSpPr>
        <p:spPr bwMode="auto">
          <a:xfrm>
            <a:off x="2" y="6896947"/>
            <a:ext cx="5376863" cy="27220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5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Prayer-Available-Contact-Example</a:t>
            </a:r>
            <a:endParaRPr kumimoji="1" lang="en-US" altLang="ko-KR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384175" y="632247"/>
            <a:ext cx="468052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b="1" dirty="0"/>
              <a:t>5. Calling Forth Coordinator (Recruiter</a:t>
            </a:r>
            <a:r>
              <a:rPr lang="en-US" altLang="ko-KR" b="1" dirty="0" smtClean="0"/>
              <a:t>)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a. Provides information to the congregation regarding the need for lay pastors </a:t>
            </a:r>
            <a:r>
              <a:rPr lang="en-US" altLang="ko-KR" dirty="0" smtClean="0"/>
              <a:t>and </a:t>
            </a:r>
            <a:r>
              <a:rPr lang="en-US" altLang="ko-KR" dirty="0"/>
              <a:t>the way people can enter the ministry.</a:t>
            </a:r>
          </a:p>
          <a:p>
            <a:pPr fontAlgn="base"/>
            <a:r>
              <a:rPr lang="en-US" altLang="ko-KR" dirty="0"/>
              <a:t>b. Organizes special meetings, or portions of existing meetings, for the purpose </a:t>
            </a:r>
            <a:r>
              <a:rPr lang="en-US" altLang="ko-KR" dirty="0" smtClean="0"/>
              <a:t>of </a:t>
            </a:r>
            <a:r>
              <a:rPr lang="en-US" altLang="ko-KR" dirty="0"/>
              <a:t>identifying, informing and recruiting lay pastors.</a:t>
            </a:r>
          </a:p>
          <a:p>
            <a:pPr fontAlgn="base"/>
            <a:r>
              <a:rPr lang="en-US" altLang="ko-KR" dirty="0"/>
              <a:t>c. Coordinate the plans to preregister people for the equipping seminars.</a:t>
            </a:r>
          </a:p>
          <a:p>
            <a:pPr fontAlgn="base"/>
            <a:r>
              <a:rPr lang="en-US" altLang="ko-KR" dirty="0"/>
              <a:t>d. In general, be responsible for a regular flow of people into the Lay Pastors </a:t>
            </a:r>
            <a:r>
              <a:rPr lang="en-US" altLang="ko-KR" dirty="0" smtClean="0"/>
              <a:t>Ministry.</a:t>
            </a:r>
          </a:p>
          <a:p>
            <a:pPr fontAlgn="base"/>
            <a:endParaRPr lang="en-US" altLang="ko-KR" dirty="0" smtClean="0"/>
          </a:p>
          <a:p>
            <a:pPr fontAlgn="base"/>
            <a:endParaRPr lang="en-US" altLang="ko-KR" dirty="0"/>
          </a:p>
          <a:p>
            <a:pPr fontAlgn="base"/>
            <a:r>
              <a:rPr lang="en-US" altLang="ko-KR" b="1" dirty="0"/>
              <a:t>6. Equipping </a:t>
            </a:r>
            <a:r>
              <a:rPr lang="en-US" altLang="ko-KR" b="1" dirty="0" smtClean="0"/>
              <a:t>Coordinator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a. In consultation with the pastor, ministry leader and others, determine the </a:t>
            </a:r>
            <a:r>
              <a:rPr lang="en-US" altLang="ko-KR" dirty="0" smtClean="0"/>
              <a:t>content</a:t>
            </a:r>
            <a:r>
              <a:rPr lang="en-US" altLang="ko-KR" dirty="0"/>
              <a:t>, agenda, and time span of the seminars and secure the teachers.</a:t>
            </a:r>
          </a:p>
          <a:p>
            <a:pPr fontAlgn="base"/>
            <a:r>
              <a:rPr lang="en-US" altLang="ko-KR" dirty="0"/>
              <a:t>b. Arrange for facilities, location, </a:t>
            </a:r>
            <a:r>
              <a:rPr lang="en-US" altLang="ko-KR" dirty="0" smtClean="0"/>
              <a:t>equipment, </a:t>
            </a:r>
            <a:r>
              <a:rPr lang="en-US" altLang="ko-KR" dirty="0"/>
              <a:t>materials, meals, schedules, etc. </a:t>
            </a:r>
            <a:r>
              <a:rPr lang="en-US" altLang="ko-KR" dirty="0" smtClean="0"/>
              <a:t>for </a:t>
            </a:r>
            <a:r>
              <a:rPr lang="en-US" altLang="ko-KR" dirty="0"/>
              <a:t>the equipping seminars.</a:t>
            </a:r>
          </a:p>
          <a:p>
            <a:pPr fontAlgn="base"/>
            <a:r>
              <a:rPr lang="en-US" altLang="ko-KR" dirty="0"/>
              <a:t>c. Work with the Calling Forth Coordinator to preregister people. Arrange for </a:t>
            </a:r>
            <a:r>
              <a:rPr lang="en-US" altLang="ko-KR" dirty="0" smtClean="0"/>
              <a:t>greeting </a:t>
            </a:r>
            <a:r>
              <a:rPr lang="en-US" altLang="ko-KR" dirty="0"/>
              <a:t>registration, name tags, and distribution of materials at the seminar.</a:t>
            </a:r>
          </a:p>
          <a:p>
            <a:pPr fontAlgn="base"/>
            <a:r>
              <a:rPr lang="en-US" altLang="ko-KR" dirty="0"/>
              <a:t>d. Develop plans for ongoing equipping.</a:t>
            </a:r>
          </a:p>
        </p:txBody>
      </p:sp>
    </p:spTree>
    <p:extLst>
      <p:ext uri="{BB962C8B-B14F-4D97-AF65-F5344CB8AC3E}">
        <p14:creationId xmlns:p14="http://schemas.microsoft.com/office/powerpoint/2010/main" val="2649604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" y="7028408"/>
            <a:ext cx="5376863" cy="140742"/>
          </a:xfrm>
          <a:prstGeom prst="rect">
            <a:avLst/>
          </a:prstGeom>
          <a:solidFill>
            <a:schemeClr val="accent5">
              <a:lumMod val="60000"/>
              <a:lumOff val="4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668" tIns="35835" rIns="71668" bIns="35835" rtlCol="0" anchor="ctr"/>
          <a:lstStyle/>
          <a:p>
            <a:pPr algn="ctr"/>
            <a:endParaRPr lang="ko-KR" altLang="en-US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" y="74714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2769" name="_x101705768"/>
          <p:cNvSpPr>
            <a:spLocks noChangeArrowheads="1"/>
          </p:cNvSpPr>
          <p:nvPr/>
        </p:nvSpPr>
        <p:spPr bwMode="auto">
          <a:xfrm>
            <a:off x="2" y="3"/>
            <a:ext cx="5376863" cy="41622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5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7. </a:t>
            </a:r>
            <a:r>
              <a:rPr kumimoji="1" lang="en-US" altLang="ko-KR" sz="1500" b="1" i="0" u="none" strike="noStrike" cap="none" normalizeH="0" baseline="0" dirty="0" err="1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Koinonia</a:t>
            </a:r>
            <a:r>
              <a:rPr kumimoji="1" lang="en-US" altLang="ko-KR" sz="15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, 8. Evaluation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9" name="슬라이드 번호 개체 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11</a:t>
            </a:fld>
            <a:endParaRPr lang="ko-KR" altLang="en-US"/>
          </a:p>
        </p:txBody>
      </p:sp>
      <p:sp>
        <p:nvSpPr>
          <p:cNvPr id="20" name="_x101705768"/>
          <p:cNvSpPr>
            <a:spLocks noChangeArrowheads="1"/>
          </p:cNvSpPr>
          <p:nvPr/>
        </p:nvSpPr>
        <p:spPr bwMode="auto">
          <a:xfrm>
            <a:off x="2" y="6896947"/>
            <a:ext cx="5376863" cy="27220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5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Prayer-Available-Contact-Example</a:t>
            </a:r>
            <a:endParaRPr kumimoji="1" lang="en-US" altLang="ko-KR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84733" y="704255"/>
            <a:ext cx="495197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b="1" dirty="0"/>
              <a:t>7. </a:t>
            </a:r>
            <a:r>
              <a:rPr lang="en-US" altLang="ko-KR" b="1" dirty="0" err="1"/>
              <a:t>Koinonia</a:t>
            </a:r>
            <a:r>
              <a:rPr lang="en-US" altLang="ko-KR" b="1" dirty="0"/>
              <a:t> </a:t>
            </a:r>
            <a:r>
              <a:rPr lang="en-US" altLang="ko-KR" b="1" dirty="0" smtClean="0"/>
              <a:t>Coordinator</a:t>
            </a:r>
            <a:endParaRPr lang="en-US" altLang="ko-KR" dirty="0"/>
          </a:p>
          <a:p>
            <a:pPr fontAlgn="base"/>
            <a:r>
              <a:rPr lang="en-US" altLang="ko-KR" dirty="0"/>
              <a:t>a. Recognizes the need for affirmation, celebration, motivation, and the bonding </a:t>
            </a:r>
            <a:r>
              <a:rPr lang="en-US" altLang="ko-KR" dirty="0" smtClean="0"/>
              <a:t>of </a:t>
            </a:r>
            <a:r>
              <a:rPr lang="en-US" altLang="ko-KR" dirty="0"/>
              <a:t>people doing ministry.</a:t>
            </a:r>
          </a:p>
          <a:p>
            <a:pPr fontAlgn="base"/>
            <a:endParaRPr lang="en-US" altLang="ko-KR" dirty="0" smtClean="0"/>
          </a:p>
          <a:p>
            <a:pPr fontAlgn="base"/>
            <a:r>
              <a:rPr lang="en-US" altLang="ko-KR" dirty="0" smtClean="0"/>
              <a:t>b</a:t>
            </a:r>
            <a:r>
              <a:rPr lang="en-US" altLang="ko-KR" dirty="0"/>
              <a:t>. Provides for interacting fellowship and </a:t>
            </a:r>
            <a:r>
              <a:rPr lang="en-US" altLang="ko-KR" dirty="0" smtClean="0"/>
              <a:t>social</a:t>
            </a:r>
          </a:p>
          <a:p>
            <a:pPr fontAlgn="base"/>
            <a:r>
              <a:rPr lang="en-US" altLang="ko-KR" dirty="0" smtClean="0"/>
              <a:t>experiences </a:t>
            </a:r>
            <a:r>
              <a:rPr lang="en-US" altLang="ko-KR" dirty="0"/>
              <a:t>for the Ministry </a:t>
            </a:r>
            <a:r>
              <a:rPr lang="en-US" altLang="ko-KR" dirty="0" smtClean="0"/>
              <a:t>Leadership </a:t>
            </a:r>
            <a:r>
              <a:rPr lang="en-US" altLang="ko-KR" dirty="0"/>
              <a:t>Group and the Lay Pastors at the regular meeting and other times</a:t>
            </a:r>
            <a:r>
              <a:rPr lang="en-US" altLang="ko-KR" dirty="0" smtClean="0"/>
              <a:t>.</a:t>
            </a:r>
          </a:p>
          <a:p>
            <a:pPr fontAlgn="base"/>
            <a:endParaRPr lang="en-US" altLang="ko-KR" dirty="0"/>
          </a:p>
          <a:p>
            <a:pPr fontAlgn="base"/>
            <a:endParaRPr lang="en-US" altLang="ko-KR" dirty="0"/>
          </a:p>
          <a:p>
            <a:pPr fontAlgn="base"/>
            <a:r>
              <a:rPr lang="en-US" altLang="ko-KR" b="1" dirty="0"/>
              <a:t>8. Evaluation </a:t>
            </a:r>
            <a:r>
              <a:rPr lang="en-US" altLang="ko-KR" b="1" dirty="0" smtClean="0"/>
              <a:t>Coordinator</a:t>
            </a:r>
          </a:p>
          <a:p>
            <a:pPr fontAlgn="base"/>
            <a:r>
              <a:rPr lang="en-US" altLang="ko-KR" dirty="0" smtClean="0"/>
              <a:t>a.  Design </a:t>
            </a:r>
            <a:r>
              <a:rPr lang="en-US" altLang="ko-KR" dirty="0"/>
              <a:t>or discover evaluation instruments and use them to periodically </a:t>
            </a:r>
            <a:r>
              <a:rPr lang="en-US" altLang="ko-KR" dirty="0" smtClean="0"/>
              <a:t>evaluate </a:t>
            </a:r>
            <a:r>
              <a:rPr lang="en-US" altLang="ko-KR" dirty="0"/>
              <a:t>the Lay Pastors Ministry in terms of goals, objectives, purpose and expected results</a:t>
            </a:r>
            <a:r>
              <a:rPr lang="en-US" altLang="ko-KR" dirty="0" smtClean="0"/>
              <a:t>.</a:t>
            </a:r>
          </a:p>
          <a:p>
            <a:pPr marL="342900" indent="-342900" fontAlgn="base">
              <a:buAutoNum type="alphaLcPeriod"/>
            </a:pPr>
            <a:endParaRPr lang="en-US" altLang="ko-KR" dirty="0"/>
          </a:p>
          <a:p>
            <a:pPr fontAlgn="base"/>
            <a:r>
              <a:rPr lang="en-US" altLang="ko-KR" dirty="0"/>
              <a:t>b. Leads in interpreting the evaluation and making decisions for ministry </a:t>
            </a:r>
            <a:r>
              <a:rPr lang="en-US" altLang="ko-KR" dirty="0" smtClean="0"/>
              <a:t>enrichment </a:t>
            </a:r>
            <a:r>
              <a:rPr lang="en-US" altLang="ko-KR" dirty="0"/>
              <a:t>or corrections indicated by the evaluations</a:t>
            </a:r>
            <a:r>
              <a:rPr lang="en-US" altLang="ko-KR" dirty="0" smtClean="0"/>
              <a:t>.</a:t>
            </a:r>
          </a:p>
          <a:p>
            <a:pPr fontAlgn="base"/>
            <a:endParaRPr lang="en-US" altLang="ko-KR" dirty="0"/>
          </a:p>
          <a:p>
            <a:pPr fontAlgn="base"/>
            <a:endParaRPr lang="en-US" altLang="ko-KR" dirty="0"/>
          </a:p>
          <a:p>
            <a:pPr fontAlgn="base"/>
            <a:r>
              <a:rPr lang="en-US" altLang="ko-KR" b="1" dirty="0"/>
              <a:t>NOTE: </a:t>
            </a:r>
            <a:endParaRPr lang="en-US" altLang="ko-KR" b="1" dirty="0" smtClean="0"/>
          </a:p>
          <a:p>
            <a:pPr fontAlgn="base"/>
            <a:r>
              <a:rPr lang="en-US" altLang="ko-KR" dirty="0" smtClean="0"/>
              <a:t>Two </a:t>
            </a:r>
            <a:r>
              <a:rPr lang="en-US" altLang="ko-KR" dirty="0"/>
              <a:t>or three of these roles can be combined when there is not a sufficient member of group members to each take one. </a:t>
            </a:r>
          </a:p>
        </p:txBody>
      </p:sp>
    </p:spTree>
    <p:extLst>
      <p:ext uri="{BB962C8B-B14F-4D97-AF65-F5344CB8AC3E}">
        <p14:creationId xmlns:p14="http://schemas.microsoft.com/office/powerpoint/2010/main" val="2649604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" y="7028408"/>
            <a:ext cx="5376863" cy="140742"/>
          </a:xfrm>
          <a:prstGeom prst="rect">
            <a:avLst/>
          </a:prstGeom>
          <a:solidFill>
            <a:schemeClr val="accent5">
              <a:lumMod val="60000"/>
              <a:lumOff val="4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668" tIns="35835" rIns="71668" bIns="35835" rtlCol="0" anchor="ctr"/>
          <a:lstStyle/>
          <a:p>
            <a:pPr algn="ctr"/>
            <a:endParaRPr lang="ko-KR" altLang="en-US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" y="74714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2769" name="_x101705768"/>
          <p:cNvSpPr>
            <a:spLocks noChangeArrowheads="1"/>
          </p:cNvSpPr>
          <p:nvPr/>
        </p:nvSpPr>
        <p:spPr bwMode="auto">
          <a:xfrm>
            <a:off x="2" y="3"/>
            <a:ext cx="5376863" cy="41622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5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INTRODUCTION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9" name="슬라이드 번호 개체 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2</a:t>
            </a:fld>
            <a:endParaRPr lang="ko-KR" altLang="en-US"/>
          </a:p>
        </p:txBody>
      </p:sp>
      <p:sp>
        <p:nvSpPr>
          <p:cNvPr id="20" name="_x101705768"/>
          <p:cNvSpPr>
            <a:spLocks noChangeArrowheads="1"/>
          </p:cNvSpPr>
          <p:nvPr/>
        </p:nvSpPr>
        <p:spPr bwMode="auto">
          <a:xfrm>
            <a:off x="2" y="6896947"/>
            <a:ext cx="5376863" cy="27220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5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Prayer-Available-Contact-Example</a:t>
            </a:r>
            <a:endParaRPr kumimoji="1" lang="en-US" altLang="ko-KR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312167" y="776263"/>
            <a:ext cx="46805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 latinLnBrk="0"/>
            <a:r>
              <a:rPr lang="en-US" altLang="ko-KR" b="1" dirty="0"/>
              <a:t>The Lay Pastors Ministry </a:t>
            </a:r>
            <a:endParaRPr lang="en-US" altLang="ko-KR" dirty="0"/>
          </a:p>
          <a:p>
            <a:pPr algn="ctr" fontAlgn="base" latinLnBrk="0"/>
            <a:r>
              <a:rPr lang="en-US" altLang="ko-KR" b="1" dirty="0"/>
              <a:t>LEADERSHIP GROUP </a:t>
            </a:r>
            <a:r>
              <a:rPr lang="en-US" altLang="ko-KR" b="1" dirty="0" smtClean="0"/>
              <a:t>(MLG)</a:t>
            </a:r>
          </a:p>
          <a:p>
            <a:pPr fontAlgn="base" latinLnBrk="0"/>
            <a:endParaRPr lang="en-US" altLang="ko-KR" dirty="0"/>
          </a:p>
          <a:p>
            <a:pPr fontAlgn="base"/>
            <a:r>
              <a:rPr lang="en-US" altLang="ko-KR" b="1" dirty="0"/>
              <a:t>THE MINISTRY LEADERSHIP GROUP IS INDISPENSABLE TO A SUCCESSFUL LAY PASTORAL CARE MINISTRY IF YOU PLAN TO PROVIDE GRASS-ROOTS, ONE-ON-ONE, CONTINUING CARE OF GOD'S </a:t>
            </a:r>
            <a:r>
              <a:rPr lang="en-US" altLang="ko-KR" b="1" dirty="0" smtClean="0"/>
              <a:t>PEOPLE. </a:t>
            </a:r>
          </a:p>
          <a:p>
            <a:pPr fontAlgn="base"/>
            <a:endParaRPr lang="en-US" altLang="ko-KR" b="1" dirty="0"/>
          </a:p>
          <a:p>
            <a:pPr fontAlgn="base"/>
            <a:r>
              <a:rPr lang="en-US" altLang="ko-KR" b="1" dirty="0" smtClean="0"/>
              <a:t>THIS </a:t>
            </a:r>
            <a:r>
              <a:rPr lang="en-US" altLang="ko-KR" b="1" dirty="0"/>
              <a:t>GROUP WILL CONSIST OF 4 TO 12 PEOPLE WHO SHARE THE VISION FOR THE LAY PASTORS MINISTRY AND ARE COMMITTED TO CREATING, IMPLEMENTING AND MANAGING THE </a:t>
            </a:r>
            <a:r>
              <a:rPr lang="en-US" altLang="ko-KR" b="1" dirty="0" smtClean="0"/>
              <a:t>MINISTRY.</a:t>
            </a:r>
          </a:p>
          <a:p>
            <a:pPr fontAlgn="base"/>
            <a:endParaRPr lang="en-US" altLang="ko-KR" b="1" dirty="0"/>
          </a:p>
          <a:p>
            <a:pPr fontAlgn="base"/>
            <a:r>
              <a:rPr lang="en-US" altLang="ko-KR" b="1" dirty="0" smtClean="0"/>
              <a:t>THEY </a:t>
            </a:r>
            <a:r>
              <a:rPr lang="en-US" altLang="ko-KR" b="1" dirty="0"/>
              <a:t>HAVE 'OWNERSHIP' OF THE LAY PASTORS MINISTRY. </a:t>
            </a:r>
            <a:r>
              <a:rPr lang="en-US" altLang="ko-KR" b="1" dirty="0" smtClean="0"/>
              <a:t> It </a:t>
            </a:r>
            <a:r>
              <a:rPr lang="en-US" altLang="ko-KR" b="1" dirty="0"/>
              <a:t>IS CALLED "GROUP" BECAUSE IT IS TO OPERATE AS A "SMALL GROUP" ORGANIZED AROUND A MINISTRY; </a:t>
            </a:r>
            <a:r>
              <a:rPr lang="en-US" altLang="ko-KR" b="1" dirty="0" smtClean="0"/>
              <a:t> BONDING </a:t>
            </a:r>
            <a:r>
              <a:rPr lang="en-US" altLang="ko-KR" b="1" dirty="0"/>
              <a:t>WITH ONE ANOTHER, CARING FOR EACH OTHER, GROWING TOGETHER IN THE LORD, SHARING LIFE AND PRAYING FOR EACH OTHER, </a:t>
            </a: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en-US" altLang="ko-KR" b="1" dirty="0" smtClean="0"/>
          </a:p>
          <a:p>
            <a:pPr fontAlgn="base"/>
            <a:r>
              <a:rPr lang="en-US" altLang="ko-KR" b="1" dirty="0" smtClean="0"/>
              <a:t>AS </a:t>
            </a:r>
            <a:r>
              <a:rPr lang="en-US" altLang="ko-KR" b="1" dirty="0"/>
              <a:t>LEADERS OF THE LAY PASTORAL CARE MINISTRY OF THEIR CHURCH, THEY PASTOR ONE ANOTHER</a:t>
            </a:r>
            <a:r>
              <a:rPr lang="en-US" altLang="ko-KR" b="1" dirty="0" smtClean="0"/>
              <a:t>.</a:t>
            </a:r>
            <a:endParaRPr lang="en-US" altLang="ko-K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" y="7028408"/>
            <a:ext cx="5376863" cy="140742"/>
          </a:xfrm>
          <a:prstGeom prst="rect">
            <a:avLst/>
          </a:prstGeom>
          <a:solidFill>
            <a:schemeClr val="accent5">
              <a:lumMod val="60000"/>
              <a:lumOff val="4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668" tIns="35835" rIns="71668" bIns="35835" rtlCol="0" anchor="ctr"/>
          <a:lstStyle/>
          <a:p>
            <a:pPr algn="ctr"/>
            <a:endParaRPr lang="ko-KR" altLang="en-US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" y="74714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2769" name="_x101705768"/>
          <p:cNvSpPr>
            <a:spLocks noChangeArrowheads="1"/>
          </p:cNvSpPr>
          <p:nvPr/>
        </p:nvSpPr>
        <p:spPr bwMode="auto">
          <a:xfrm>
            <a:off x="2" y="3"/>
            <a:ext cx="5376863" cy="41622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5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INTRODUCTION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9" name="슬라이드 번호 개체 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3</a:t>
            </a:fld>
            <a:endParaRPr lang="ko-KR" altLang="en-US"/>
          </a:p>
        </p:txBody>
      </p:sp>
      <p:sp>
        <p:nvSpPr>
          <p:cNvPr id="20" name="_x101705768"/>
          <p:cNvSpPr>
            <a:spLocks noChangeArrowheads="1"/>
          </p:cNvSpPr>
          <p:nvPr/>
        </p:nvSpPr>
        <p:spPr bwMode="auto">
          <a:xfrm>
            <a:off x="2" y="6896947"/>
            <a:ext cx="5376863" cy="27220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5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Prayer-Available-Contact-Example</a:t>
            </a:r>
            <a:endParaRPr kumimoji="1" lang="en-US" altLang="ko-KR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510731" y="992287"/>
            <a:ext cx="439248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dirty="0"/>
              <a:t>AS A MINISTERING GROUP WITHIN THE CHURCH, IT IS ACCOUNTABLE TO THE APPROPRIATE PERSON(S) AND IS RESPONSIBLE FOR THE ORGANIZATIONAL STRUCTURE, SPIRIT, QUALITY, EFFECTIVENESS AND ONGOING SUCCESS OF THE LAY PASTORS MINISTRY. </a:t>
            </a:r>
            <a:endParaRPr lang="en-US" altLang="ko-KR" dirty="0" smtClean="0"/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 smtClean="0"/>
              <a:t>ITS </a:t>
            </a:r>
            <a:r>
              <a:rPr lang="en-US" altLang="ko-KR" dirty="0"/>
              <a:t>OVERALL CHARGE IS-TO GREATE, IMPLEMENT, OVERSEE, AND MANAGE THE MINISTRY. IT DOES THIS BY</a:t>
            </a:r>
            <a:r>
              <a:rPr lang="en-US" altLang="ko-KR" dirty="0" smtClean="0"/>
              <a:t>;</a:t>
            </a:r>
          </a:p>
          <a:p>
            <a:pPr fontAlgn="base"/>
            <a:endParaRPr lang="en-US" altLang="ko-KR" dirty="0"/>
          </a:p>
          <a:p>
            <a:pPr marL="342900" indent="-342900" fontAlgn="base">
              <a:buAutoNum type="arabicPeriod"/>
            </a:pPr>
            <a:r>
              <a:rPr lang="en-US" altLang="ko-KR" dirty="0" smtClean="0"/>
              <a:t>DESIGNING </a:t>
            </a:r>
            <a:r>
              <a:rPr lang="en-US" altLang="ko-KR" dirty="0"/>
              <a:t>THE ORGANIZATION STRUCTURE</a:t>
            </a:r>
            <a:r>
              <a:rPr lang="en-US" altLang="ko-KR" dirty="0" smtClean="0"/>
              <a:t>;</a:t>
            </a:r>
          </a:p>
          <a:p>
            <a:pPr marL="342900" indent="-342900" fontAlgn="base">
              <a:buAutoNum type="arabicPeriod"/>
            </a:pPr>
            <a:endParaRPr lang="en-US" altLang="ko-KR" dirty="0"/>
          </a:p>
          <a:p>
            <a:pPr fontAlgn="base"/>
            <a:r>
              <a:rPr lang="en-US" altLang="ko-KR" dirty="0"/>
              <a:t>2. </a:t>
            </a:r>
            <a:r>
              <a:rPr lang="en-US" altLang="ko-KR" dirty="0" smtClean="0"/>
              <a:t>  SETTING </a:t>
            </a:r>
            <a:r>
              <a:rPr lang="en-US" altLang="ko-KR" dirty="0"/>
              <a:t>POLICY AND PROCEDURES, </a:t>
            </a:r>
            <a:endParaRPr lang="en-US" altLang="ko-KR" dirty="0" smtClean="0"/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3. </a:t>
            </a:r>
            <a:r>
              <a:rPr lang="en-US" altLang="ko-KR" dirty="0" smtClean="0"/>
              <a:t> PLANNING </a:t>
            </a:r>
            <a:r>
              <a:rPr lang="en-US" altLang="ko-KR" dirty="0"/>
              <a:t>AND IMPLEMENTING THE START-UP</a:t>
            </a:r>
            <a:r>
              <a:rPr lang="en-US" altLang="ko-KR" dirty="0" smtClean="0"/>
              <a:t>,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4. </a:t>
            </a:r>
            <a:r>
              <a:rPr lang="en-US" altLang="ko-KR" dirty="0" smtClean="0"/>
              <a:t>  MONITORING </a:t>
            </a:r>
            <a:r>
              <a:rPr lang="en-US" altLang="ko-KR" dirty="0"/>
              <a:t>AND GUIDING THE MINISTRY; </a:t>
            </a:r>
            <a:endParaRPr lang="en-US" altLang="ko-KR" dirty="0" smtClean="0"/>
          </a:p>
          <a:p>
            <a:pPr fontAlgn="base"/>
            <a:endParaRPr lang="en-US" altLang="ko-KR" dirty="0" smtClean="0"/>
          </a:p>
          <a:p>
            <a:pPr fontAlgn="base"/>
            <a:r>
              <a:rPr lang="en-US" altLang="ko-KR" dirty="0" smtClean="0"/>
              <a:t>     AND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5. </a:t>
            </a:r>
            <a:r>
              <a:rPr lang="en-US" altLang="ko-KR" dirty="0" smtClean="0"/>
              <a:t>  MANAGING </a:t>
            </a:r>
            <a:r>
              <a:rPr lang="en-US" altLang="ko-KR" dirty="0"/>
              <a:t>ALL PHASES OF THE </a:t>
            </a:r>
            <a:r>
              <a:rPr lang="en-US" altLang="ko-KR" dirty="0" smtClean="0"/>
              <a:t>MINISTRY</a:t>
            </a:r>
          </a:p>
          <a:p>
            <a:pPr fontAlgn="base"/>
            <a:r>
              <a:rPr lang="en-US" altLang="ko-KR" dirty="0" smtClean="0"/>
              <a:t>     THROUGH </a:t>
            </a:r>
            <a:r>
              <a:rPr lang="en-US" altLang="ko-KR" dirty="0"/>
              <a:t>THE YEARS.</a:t>
            </a:r>
          </a:p>
        </p:txBody>
      </p:sp>
    </p:spTree>
    <p:extLst>
      <p:ext uri="{BB962C8B-B14F-4D97-AF65-F5344CB8AC3E}">
        <p14:creationId xmlns:p14="http://schemas.microsoft.com/office/powerpoint/2010/main" val="2649604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" y="7028408"/>
            <a:ext cx="5376863" cy="140742"/>
          </a:xfrm>
          <a:prstGeom prst="rect">
            <a:avLst/>
          </a:prstGeom>
          <a:solidFill>
            <a:schemeClr val="accent5">
              <a:lumMod val="60000"/>
              <a:lumOff val="4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668" tIns="35835" rIns="71668" bIns="35835" rtlCol="0" anchor="ctr"/>
          <a:lstStyle/>
          <a:p>
            <a:pPr algn="ctr"/>
            <a:endParaRPr lang="ko-KR" altLang="en-US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" y="74714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2769" name="_x101705768"/>
          <p:cNvSpPr>
            <a:spLocks noChangeArrowheads="1"/>
          </p:cNvSpPr>
          <p:nvPr/>
        </p:nvSpPr>
        <p:spPr bwMode="auto">
          <a:xfrm>
            <a:off x="2" y="3"/>
            <a:ext cx="5376863" cy="41622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5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1. Qualification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9" name="슬라이드 번호 개체 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4</a:t>
            </a:fld>
            <a:endParaRPr lang="ko-KR" altLang="en-US"/>
          </a:p>
        </p:txBody>
      </p:sp>
      <p:sp>
        <p:nvSpPr>
          <p:cNvPr id="20" name="_x101705768"/>
          <p:cNvSpPr>
            <a:spLocks noChangeArrowheads="1"/>
          </p:cNvSpPr>
          <p:nvPr/>
        </p:nvSpPr>
        <p:spPr bwMode="auto">
          <a:xfrm>
            <a:off x="2" y="6896947"/>
            <a:ext cx="5376863" cy="27220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5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Prayer-Available-Contact-Example</a:t>
            </a:r>
            <a:endParaRPr kumimoji="1" lang="en-US" altLang="ko-KR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312167" y="632247"/>
            <a:ext cx="4752528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dirty="0"/>
              <a:t>FORMATION; (See pages 56-59 of</a:t>
            </a:r>
            <a:r>
              <a:rPr lang="en-US" altLang="ko-KR" i="1" dirty="0"/>
              <a:t> Can The Pastor Do It Alone</a:t>
            </a:r>
            <a:r>
              <a:rPr lang="en-US" altLang="ko-KR" i="1" dirty="0" smtClean="0"/>
              <a:t>?</a:t>
            </a:r>
            <a:r>
              <a:rPr lang="en-US" altLang="ko-KR" dirty="0" smtClean="0"/>
              <a:t>)</a:t>
            </a:r>
          </a:p>
          <a:p>
            <a:pPr fontAlgn="base"/>
            <a:endParaRPr lang="en-US" altLang="ko-KR" dirty="0"/>
          </a:p>
          <a:p>
            <a:pPr marL="342900" indent="-342900" fontAlgn="base">
              <a:buAutoNum type="arabicPeriod"/>
            </a:pPr>
            <a:r>
              <a:rPr lang="en-US" altLang="ko-KR" b="1" dirty="0" smtClean="0"/>
              <a:t>Draft </a:t>
            </a:r>
            <a:r>
              <a:rPr lang="en-US" altLang="ko-KR" b="1" dirty="0"/>
              <a:t>Qualifications.</a:t>
            </a:r>
            <a:r>
              <a:rPr lang="en-US" altLang="ko-KR" dirty="0"/>
              <a:t> </a:t>
            </a:r>
            <a:r>
              <a:rPr lang="en-US" altLang="ko-KR" dirty="0" smtClean="0"/>
              <a:t>(</a:t>
            </a:r>
            <a:r>
              <a:rPr lang="en-US" altLang="ko-KR" dirty="0"/>
              <a:t>Note that Moses, the </a:t>
            </a:r>
            <a:r>
              <a:rPr lang="en-US" altLang="ko-KR" dirty="0" smtClean="0"/>
              <a:t>apostles</a:t>
            </a:r>
            <a:r>
              <a:rPr lang="en-US" altLang="ko-KR" dirty="0"/>
              <a:t>, and Paul had qualifications for people they chose-Ex. 18:14-27, Acts 6: 1-6, I Tim 3: 1-13</a:t>
            </a:r>
            <a:r>
              <a:rPr lang="en-US" altLang="ko-KR" dirty="0" smtClean="0"/>
              <a:t>).</a:t>
            </a:r>
          </a:p>
          <a:p>
            <a:pPr marL="342900" indent="-342900" fontAlgn="base">
              <a:buAutoNum type="arabicPeriod"/>
            </a:pPr>
            <a:endParaRPr lang="en-US" altLang="ko-KR" dirty="0"/>
          </a:p>
          <a:p>
            <a:pPr fontAlgn="base"/>
            <a:r>
              <a:rPr lang="en-US" altLang="ko-KR" dirty="0"/>
              <a:t>a </a:t>
            </a:r>
            <a:r>
              <a:rPr lang="en-US" altLang="ko-KR" u="sng" dirty="0"/>
              <a:t>Committed</a:t>
            </a:r>
            <a:r>
              <a:rPr lang="en-US" altLang="ko-KR" dirty="0"/>
              <a:t>......to Christ and the church, also their readiness to commit </a:t>
            </a:r>
            <a:r>
              <a:rPr lang="en-US" altLang="ko-KR" dirty="0" smtClean="0"/>
              <a:t>themselves </a:t>
            </a:r>
            <a:r>
              <a:rPr lang="en-US" altLang="ko-KR" dirty="0"/>
              <a:t>to the group</a:t>
            </a:r>
            <a:r>
              <a:rPr lang="en-US" altLang="ko-KR" dirty="0" smtClean="0"/>
              <a:t>.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b. </a:t>
            </a:r>
            <a:r>
              <a:rPr lang="en-US" altLang="ko-KR" u="sng" dirty="0"/>
              <a:t>Mature</a:t>
            </a:r>
            <a:r>
              <a:rPr lang="en-US" altLang="ko-KR" dirty="0"/>
              <a:t>.......having proved themselves in faith, relationships and </a:t>
            </a:r>
            <a:r>
              <a:rPr lang="en-US" altLang="ko-KR" dirty="0" smtClean="0"/>
              <a:t>ministry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c. </a:t>
            </a:r>
            <a:r>
              <a:rPr lang="en-US" altLang="ko-KR" u="sng" dirty="0"/>
              <a:t>Available</a:t>
            </a:r>
            <a:r>
              <a:rPr lang="en-US" altLang="ko-KR" dirty="0"/>
              <a:t>..... not overly committed to other ministries or activities. Their life </a:t>
            </a:r>
            <a:r>
              <a:rPr lang="en-US" altLang="ko-KR" dirty="0" smtClean="0"/>
              <a:t>situation </a:t>
            </a:r>
            <a:r>
              <a:rPr lang="en-US" altLang="ko-KR" dirty="0"/>
              <a:t>must permit time, energy and sustained attention to this ministry</a:t>
            </a:r>
            <a:r>
              <a:rPr lang="en-US" altLang="ko-KR" dirty="0" smtClean="0"/>
              <a:t>.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d. </a:t>
            </a:r>
            <a:r>
              <a:rPr lang="en-US" altLang="ko-KR" u="sng" dirty="0"/>
              <a:t>Creative</a:t>
            </a:r>
            <a:r>
              <a:rPr lang="en-US" altLang="ko-KR" dirty="0"/>
              <a:t>... able to combine traditional methods and forms with emerging </a:t>
            </a:r>
            <a:r>
              <a:rPr lang="en-US" altLang="ko-KR" dirty="0" smtClean="0"/>
              <a:t>principles </a:t>
            </a:r>
            <a:r>
              <a:rPr lang="en-US" altLang="ko-KR" dirty="0"/>
              <a:t>to create a new ministry. Able to release their hold on how things have been done before and how others are doing it. It helps to be </a:t>
            </a:r>
          </a:p>
          <a:p>
            <a:pPr fontAlgn="base"/>
            <a:r>
              <a:rPr lang="en-US" altLang="ko-KR" dirty="0"/>
              <a:t>imaginative</a:t>
            </a:r>
            <a:r>
              <a:rPr lang="en-US" altLang="ko-KR" dirty="0" smtClean="0"/>
              <a:t>.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e. </a:t>
            </a:r>
            <a:r>
              <a:rPr lang="en-US" altLang="ko-KR" u="sng" dirty="0"/>
              <a:t>Communicative</a:t>
            </a:r>
            <a:r>
              <a:rPr lang="en-US" altLang="ko-KR" dirty="0"/>
              <a:t>....ready and willing to talk, can express themselves bravely </a:t>
            </a:r>
            <a:r>
              <a:rPr lang="en-US" altLang="ko-KR" dirty="0" smtClean="0"/>
              <a:t>and </a:t>
            </a:r>
            <a:r>
              <a:rPr lang="en-US" altLang="ko-KR" dirty="0"/>
              <a:t>clearly. Neither aggressive nor passive, but assertive in handling competing ideas and proposal. Can comprehend and verbalize abstractions and concepts.</a:t>
            </a:r>
          </a:p>
        </p:txBody>
      </p:sp>
    </p:spTree>
    <p:extLst>
      <p:ext uri="{BB962C8B-B14F-4D97-AF65-F5344CB8AC3E}">
        <p14:creationId xmlns:p14="http://schemas.microsoft.com/office/powerpoint/2010/main" val="2649604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" y="7028408"/>
            <a:ext cx="5376863" cy="140742"/>
          </a:xfrm>
          <a:prstGeom prst="rect">
            <a:avLst/>
          </a:prstGeom>
          <a:solidFill>
            <a:schemeClr val="accent5">
              <a:lumMod val="60000"/>
              <a:lumOff val="4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668" tIns="35835" rIns="71668" bIns="35835" rtlCol="0" anchor="ctr"/>
          <a:lstStyle/>
          <a:p>
            <a:pPr algn="ctr"/>
            <a:endParaRPr lang="ko-KR" altLang="en-US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" y="74714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2769" name="_x101705768"/>
          <p:cNvSpPr>
            <a:spLocks noChangeArrowheads="1"/>
          </p:cNvSpPr>
          <p:nvPr/>
        </p:nvSpPr>
        <p:spPr bwMode="auto">
          <a:xfrm>
            <a:off x="2" y="3"/>
            <a:ext cx="5376863" cy="41622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5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2. Select the people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9" name="슬라이드 번호 개체 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5</a:t>
            </a:fld>
            <a:endParaRPr lang="ko-KR" altLang="en-US"/>
          </a:p>
        </p:txBody>
      </p:sp>
      <p:sp>
        <p:nvSpPr>
          <p:cNvPr id="20" name="_x101705768"/>
          <p:cNvSpPr>
            <a:spLocks noChangeArrowheads="1"/>
          </p:cNvSpPr>
          <p:nvPr/>
        </p:nvSpPr>
        <p:spPr bwMode="auto">
          <a:xfrm>
            <a:off x="2" y="6896947"/>
            <a:ext cx="5376863" cy="27220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5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Prayer-Available-Contact-Example</a:t>
            </a:r>
            <a:endParaRPr kumimoji="1" lang="en-US" altLang="ko-KR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600199" y="992287"/>
            <a:ext cx="417646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AutoNum type="alphaLcPeriod"/>
            </a:pPr>
            <a:r>
              <a:rPr lang="en-US" altLang="ko-KR" dirty="0" smtClean="0"/>
              <a:t>Pray</a:t>
            </a:r>
            <a:r>
              <a:rPr lang="en-US" altLang="ko-KR" dirty="0"/>
              <a:t>, expecting God to guide you to people who are to participate, </a:t>
            </a:r>
            <a:r>
              <a:rPr lang="en-US" altLang="ko-KR" dirty="0" smtClean="0"/>
              <a:t>remembering </a:t>
            </a:r>
            <a:r>
              <a:rPr lang="en-US" altLang="ko-KR" dirty="0"/>
              <a:t>that </a:t>
            </a:r>
            <a:r>
              <a:rPr lang="en-US" altLang="ko-KR" dirty="0" smtClean="0"/>
              <a:t>Jesus </a:t>
            </a:r>
            <a:r>
              <a:rPr lang="en-US" altLang="ko-KR" dirty="0"/>
              <a:t>prayed all night over his list (Luke 6:12-16</a:t>
            </a:r>
            <a:r>
              <a:rPr lang="en-US" altLang="ko-KR" dirty="0" smtClean="0"/>
              <a:t>).</a:t>
            </a:r>
          </a:p>
          <a:p>
            <a:pPr marL="342900" indent="-342900" fontAlgn="base">
              <a:buAutoNum type="alphaLcPeriod"/>
            </a:pPr>
            <a:endParaRPr lang="en-US" altLang="ko-KR" dirty="0"/>
          </a:p>
          <a:p>
            <a:pPr fontAlgn="base"/>
            <a:r>
              <a:rPr lang="en-US" altLang="ko-KR" dirty="0"/>
              <a:t>b. </a:t>
            </a:r>
            <a:r>
              <a:rPr lang="en-US" altLang="ko-KR" dirty="0" smtClean="0"/>
              <a:t>  As </a:t>
            </a:r>
            <a:r>
              <a:rPr lang="en-US" altLang="ko-KR" dirty="0"/>
              <a:t>you share your vision with individuals, </a:t>
            </a:r>
            <a:r>
              <a:rPr lang="en-US" altLang="ko-KR" dirty="0" smtClean="0"/>
              <a:t>      </a:t>
            </a:r>
          </a:p>
          <a:p>
            <a:pPr fontAlgn="base"/>
            <a:r>
              <a:rPr lang="en-US" altLang="ko-KR" dirty="0" smtClean="0"/>
              <a:t>      log </a:t>
            </a:r>
            <a:r>
              <a:rPr lang="en-US" altLang="ko-KR" dirty="0"/>
              <a:t>the names of those who are </a:t>
            </a:r>
            <a:r>
              <a:rPr lang="en-US" altLang="ko-KR" dirty="0" smtClean="0"/>
              <a:t>likely </a:t>
            </a:r>
          </a:p>
          <a:p>
            <a:pPr fontAlgn="base"/>
            <a:r>
              <a:rPr lang="en-US" altLang="ko-KR" dirty="0" smtClean="0"/>
              <a:t>      possibilities </a:t>
            </a:r>
            <a:r>
              <a:rPr lang="en-US" altLang="ko-KR" dirty="0"/>
              <a:t>for the group. Consult other </a:t>
            </a:r>
            <a:endParaRPr lang="en-US" altLang="ko-KR" dirty="0" smtClean="0"/>
          </a:p>
          <a:p>
            <a:pPr fontAlgn="base"/>
            <a:r>
              <a:rPr lang="en-US" altLang="ko-KR" dirty="0" smtClean="0"/>
              <a:t>      staff </a:t>
            </a:r>
            <a:r>
              <a:rPr lang="en-US" altLang="ko-KR" dirty="0"/>
              <a:t>members, church </a:t>
            </a:r>
            <a:r>
              <a:rPr lang="en-US" altLang="ko-KR" dirty="0" smtClean="0"/>
              <a:t>leaders </a:t>
            </a:r>
            <a:r>
              <a:rPr lang="en-US" altLang="ko-KR" dirty="0"/>
              <a:t>or others </a:t>
            </a:r>
            <a:endParaRPr lang="en-US" altLang="ko-KR" dirty="0" smtClean="0"/>
          </a:p>
          <a:p>
            <a:pPr fontAlgn="base"/>
            <a:r>
              <a:rPr lang="en-US" altLang="ko-KR" dirty="0" smtClean="0"/>
              <a:t>      who </a:t>
            </a:r>
            <a:r>
              <a:rPr lang="en-US" altLang="ko-KR" dirty="0"/>
              <a:t>are in sync with your vision about </a:t>
            </a:r>
            <a:endParaRPr lang="en-US" altLang="ko-KR" dirty="0" smtClean="0"/>
          </a:p>
          <a:p>
            <a:pPr fontAlgn="base"/>
            <a:r>
              <a:rPr lang="en-US" altLang="ko-KR" dirty="0" smtClean="0"/>
              <a:t>      whom </a:t>
            </a:r>
            <a:r>
              <a:rPr lang="en-US" altLang="ko-KR" dirty="0"/>
              <a:t>they might </a:t>
            </a:r>
            <a:r>
              <a:rPr lang="en-US" altLang="ko-KR" dirty="0" smtClean="0"/>
              <a:t>suggest</a:t>
            </a:r>
          </a:p>
          <a:p>
            <a:pPr fontAlgn="base"/>
            <a:endParaRPr lang="en-US" altLang="ko-KR" dirty="0"/>
          </a:p>
          <a:p>
            <a:pPr marL="342900" indent="-342900" fontAlgn="base">
              <a:buAutoNum type="alphaLcPeriod" startAt="3"/>
            </a:pPr>
            <a:r>
              <a:rPr lang="en-US" altLang="ko-KR" dirty="0" smtClean="0"/>
              <a:t>As </a:t>
            </a:r>
            <a:r>
              <a:rPr lang="en-US" altLang="ko-KR" dirty="0"/>
              <a:t>far as possible select people with </a:t>
            </a:r>
            <a:r>
              <a:rPr lang="en-US" altLang="ko-KR" dirty="0" smtClean="0"/>
              <a:t>differing </a:t>
            </a:r>
            <a:r>
              <a:rPr lang="en-US" altLang="ko-KR" dirty="0"/>
              <a:t>gifts, personalities, and </a:t>
            </a:r>
            <a:r>
              <a:rPr lang="en-US" altLang="ko-KR" dirty="0" smtClean="0"/>
              <a:t>experiences</a:t>
            </a:r>
            <a:r>
              <a:rPr lang="en-US" altLang="ko-K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9604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" y="7028408"/>
            <a:ext cx="5376863" cy="140742"/>
          </a:xfrm>
          <a:prstGeom prst="rect">
            <a:avLst/>
          </a:prstGeom>
          <a:solidFill>
            <a:schemeClr val="accent5">
              <a:lumMod val="60000"/>
              <a:lumOff val="4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668" tIns="35835" rIns="71668" bIns="35835" rtlCol="0" anchor="ctr"/>
          <a:lstStyle/>
          <a:p>
            <a:pPr algn="ctr"/>
            <a:endParaRPr lang="ko-KR" altLang="en-US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" y="74714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2769" name="_x101705768"/>
          <p:cNvSpPr>
            <a:spLocks noChangeArrowheads="1"/>
          </p:cNvSpPr>
          <p:nvPr/>
        </p:nvSpPr>
        <p:spPr bwMode="auto">
          <a:xfrm>
            <a:off x="2" y="3"/>
            <a:ext cx="5376863" cy="41622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5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3. Contact the people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9" name="슬라이드 번호 개체 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6</a:t>
            </a:fld>
            <a:endParaRPr lang="ko-KR" altLang="en-US"/>
          </a:p>
        </p:txBody>
      </p:sp>
      <p:sp>
        <p:nvSpPr>
          <p:cNvPr id="20" name="_x101705768"/>
          <p:cNvSpPr>
            <a:spLocks noChangeArrowheads="1"/>
          </p:cNvSpPr>
          <p:nvPr/>
        </p:nvSpPr>
        <p:spPr bwMode="auto">
          <a:xfrm>
            <a:off x="2" y="6896947"/>
            <a:ext cx="5376863" cy="27220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5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Prayer-Available-Contact-Example</a:t>
            </a:r>
            <a:endParaRPr kumimoji="1" lang="en-US" altLang="ko-KR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528191" y="704255"/>
            <a:ext cx="439248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dirty="0" smtClean="0"/>
              <a:t>a</a:t>
            </a:r>
            <a:r>
              <a:rPr lang="en-US" altLang="ko-KR" dirty="0"/>
              <a:t>. </a:t>
            </a:r>
            <a:r>
              <a:rPr lang="en-US" altLang="ko-KR" dirty="0" smtClean="0"/>
              <a:t> Communicate </a:t>
            </a:r>
            <a:r>
              <a:rPr lang="en-US" altLang="ko-KR" dirty="0"/>
              <a:t>by letter or other means to tell them they have been selected </a:t>
            </a:r>
            <a:r>
              <a:rPr lang="en-US" altLang="ko-KR" dirty="0" smtClean="0"/>
              <a:t>to </a:t>
            </a:r>
            <a:r>
              <a:rPr lang="en-US" altLang="ko-KR" dirty="0"/>
              <a:t>be a member of the Lay Pastors Ministry Leadership Group. Share the vision. Ask them to pray about it. Tell </a:t>
            </a:r>
            <a:r>
              <a:rPr lang="en-US" altLang="ko-KR" dirty="0" smtClean="0"/>
              <a:t>them </a:t>
            </a:r>
            <a:r>
              <a:rPr lang="en-US" altLang="ko-KR" dirty="0"/>
              <a:t>you will phone to arrange a </a:t>
            </a:r>
            <a:r>
              <a:rPr lang="en-US" altLang="ko-KR" dirty="0" smtClean="0"/>
              <a:t>time </a:t>
            </a:r>
            <a:r>
              <a:rPr lang="en-US" altLang="ko-KR" dirty="0"/>
              <a:t>when you can meet to talk about their acceptance</a:t>
            </a:r>
            <a:r>
              <a:rPr lang="en-US" altLang="ko-KR" dirty="0" smtClean="0"/>
              <a:t>.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b. As you meet</a:t>
            </a:r>
            <a:r>
              <a:rPr lang="en-US" altLang="ko-KR" dirty="0" smtClean="0"/>
              <a:t>;</a:t>
            </a:r>
          </a:p>
          <a:p>
            <a:pPr fontAlgn="base"/>
            <a:endParaRPr lang="en-US" altLang="ko-KR" dirty="0"/>
          </a:p>
          <a:p>
            <a:pPr marL="342900" indent="-342900" fontAlgn="base">
              <a:buAutoNum type="arabicParenR"/>
            </a:pPr>
            <a:r>
              <a:rPr lang="en-US" altLang="ko-KR" dirty="0" smtClean="0"/>
              <a:t>Share </a:t>
            </a:r>
            <a:r>
              <a:rPr lang="en-US" altLang="ko-KR" dirty="0"/>
              <a:t>your vision. Tell what you believe the ministry will mean to the </a:t>
            </a:r>
            <a:r>
              <a:rPr lang="en-US" altLang="ko-KR" dirty="0" smtClean="0"/>
              <a:t>members </a:t>
            </a:r>
            <a:r>
              <a:rPr lang="en-US" altLang="ko-KR" dirty="0"/>
              <a:t>of your church</a:t>
            </a:r>
            <a:r>
              <a:rPr lang="en-US" altLang="ko-KR" dirty="0" smtClean="0"/>
              <a:t>.</a:t>
            </a:r>
          </a:p>
          <a:p>
            <a:pPr marL="342900" indent="-342900" fontAlgn="base">
              <a:buAutoNum type="arabicParenR"/>
            </a:pPr>
            <a:endParaRPr lang="en-US" altLang="ko-KR" dirty="0"/>
          </a:p>
          <a:p>
            <a:pPr marL="342900" indent="-342900" fontAlgn="base">
              <a:buAutoNum type="arabicParenR" startAt="2"/>
            </a:pPr>
            <a:r>
              <a:rPr lang="en-US" altLang="ko-KR" dirty="0" smtClean="0"/>
              <a:t>Explain </a:t>
            </a:r>
            <a:r>
              <a:rPr lang="en-US" altLang="ko-KR" dirty="0"/>
              <a:t>the purpose of the Ministry </a:t>
            </a:r>
            <a:r>
              <a:rPr lang="en-US" altLang="ko-KR" dirty="0" smtClean="0"/>
              <a:t>Leadership  Group.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3) </a:t>
            </a:r>
            <a:r>
              <a:rPr lang="en-US" altLang="ko-KR" dirty="0" smtClean="0"/>
              <a:t>  Clarify </a:t>
            </a:r>
            <a:r>
              <a:rPr lang="en-US" altLang="ko-KR" dirty="0"/>
              <a:t>goals, expectations and commitments</a:t>
            </a:r>
            <a:r>
              <a:rPr lang="en-US" altLang="ko-KR" dirty="0" smtClean="0"/>
              <a:t>.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4) </a:t>
            </a:r>
            <a:r>
              <a:rPr lang="en-US" altLang="ko-KR" dirty="0" smtClean="0"/>
              <a:t>  Pray </a:t>
            </a:r>
            <a:r>
              <a:rPr lang="en-US" altLang="ko-KR" dirty="0"/>
              <a:t>together about their response.</a:t>
            </a:r>
          </a:p>
        </p:txBody>
      </p:sp>
    </p:spTree>
    <p:extLst>
      <p:ext uri="{BB962C8B-B14F-4D97-AF65-F5344CB8AC3E}">
        <p14:creationId xmlns:p14="http://schemas.microsoft.com/office/powerpoint/2010/main" val="2649604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" y="7028408"/>
            <a:ext cx="5376863" cy="140742"/>
          </a:xfrm>
          <a:prstGeom prst="rect">
            <a:avLst/>
          </a:prstGeom>
          <a:solidFill>
            <a:schemeClr val="accent5">
              <a:lumMod val="60000"/>
              <a:lumOff val="4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668" tIns="35835" rIns="71668" bIns="35835" rtlCol="0" anchor="ctr"/>
          <a:lstStyle/>
          <a:p>
            <a:pPr algn="ctr"/>
            <a:endParaRPr lang="ko-KR" altLang="en-US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" y="74714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2769" name="_x101705768"/>
          <p:cNvSpPr>
            <a:spLocks noChangeArrowheads="1"/>
          </p:cNvSpPr>
          <p:nvPr/>
        </p:nvSpPr>
        <p:spPr bwMode="auto">
          <a:xfrm>
            <a:off x="2" y="3"/>
            <a:ext cx="5376863" cy="41622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5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1. Group Leader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9" name="슬라이드 번호 개체 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7</a:t>
            </a:fld>
            <a:endParaRPr lang="ko-KR" altLang="en-US"/>
          </a:p>
        </p:txBody>
      </p:sp>
      <p:sp>
        <p:nvSpPr>
          <p:cNvPr id="20" name="_x101705768"/>
          <p:cNvSpPr>
            <a:spLocks noChangeArrowheads="1"/>
          </p:cNvSpPr>
          <p:nvPr/>
        </p:nvSpPr>
        <p:spPr bwMode="auto">
          <a:xfrm>
            <a:off x="2" y="6896947"/>
            <a:ext cx="5376863" cy="27220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5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Prayer-Available-Contact-Example</a:t>
            </a:r>
            <a:endParaRPr kumimoji="1" lang="en-US" altLang="ko-KR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384175" y="632248"/>
            <a:ext cx="46805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altLang="ko-KR" u="sng" dirty="0"/>
              <a:t>MINISTRY LEADERSHIP GROUP TASKS </a:t>
            </a:r>
            <a:endParaRPr lang="en-US" altLang="ko-KR" u="sng" dirty="0" smtClean="0"/>
          </a:p>
          <a:p>
            <a:pPr algn="ctr" fontAlgn="base"/>
            <a:r>
              <a:rPr lang="en-US" altLang="ko-KR" dirty="0" smtClean="0"/>
              <a:t>(</a:t>
            </a:r>
            <a:r>
              <a:rPr lang="en-US" altLang="ko-KR" dirty="0"/>
              <a:t>Position accountability write-ups</a:t>
            </a:r>
            <a:r>
              <a:rPr lang="en-US" altLang="ko-KR" dirty="0" smtClean="0"/>
              <a:t>)</a:t>
            </a:r>
          </a:p>
          <a:p>
            <a:pPr fontAlgn="base"/>
            <a:endParaRPr lang="en-US" altLang="ko-KR" dirty="0"/>
          </a:p>
          <a:p>
            <a:pPr marL="342900" indent="-342900" fontAlgn="base">
              <a:buAutoNum type="arabicPeriod"/>
            </a:pPr>
            <a:r>
              <a:rPr lang="en-US" altLang="ko-KR" b="1" dirty="0" smtClean="0"/>
              <a:t>Group Leader</a:t>
            </a:r>
          </a:p>
          <a:p>
            <a:pPr marL="342900" indent="-342900" fontAlgn="base">
              <a:buAutoNum type="arabicPeriod"/>
            </a:pPr>
            <a:endParaRPr lang="en-US" altLang="ko-KR" dirty="0"/>
          </a:p>
          <a:p>
            <a:pPr fontAlgn="base"/>
            <a:r>
              <a:rPr lang="en-US" altLang="ko-KR" dirty="0"/>
              <a:t>a. Leads and guides the Ministry Leadership Group in its life together, the "small </a:t>
            </a:r>
            <a:r>
              <a:rPr lang="en-US" altLang="ko-KR" dirty="0" smtClean="0"/>
              <a:t>group</a:t>
            </a:r>
            <a:r>
              <a:rPr lang="en-US" altLang="ko-KR" dirty="0"/>
              <a:t>" feature of the MLG. The chief concerns are encouragement, support, relationships, attendance, participation, focus, and nurture of the group</a:t>
            </a:r>
            <a:r>
              <a:rPr lang="en-US" altLang="ko-KR" dirty="0" smtClean="0"/>
              <a:t>.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b. Plans for the time and location of the meetings, and in consultation with the </a:t>
            </a:r>
            <a:r>
              <a:rPr lang="en-US" altLang="ko-KR" dirty="0" smtClean="0"/>
              <a:t>Ministry </a:t>
            </a:r>
            <a:r>
              <a:rPr lang="en-US" altLang="ko-KR" dirty="0"/>
              <a:t>Leader, establishes the agenda for the meetings</a:t>
            </a:r>
            <a:r>
              <a:rPr lang="en-US" altLang="ko-KR" dirty="0" smtClean="0"/>
              <a:t>.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c. Leads the worship, nurture, personal sharing, and fellowship portion of the </a:t>
            </a:r>
            <a:r>
              <a:rPr lang="en-US" altLang="ko-KR" dirty="0" smtClean="0"/>
              <a:t>meeting</a:t>
            </a:r>
            <a:r>
              <a:rPr lang="en-US" altLang="ko-KR" dirty="0"/>
              <a:t>, </a:t>
            </a:r>
            <a:endParaRPr lang="en-US" altLang="ko-KR" dirty="0" smtClean="0"/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 smtClean="0"/>
              <a:t>(</a:t>
            </a:r>
            <a:r>
              <a:rPr lang="en-US" altLang="ko-KR" dirty="0"/>
              <a:t>The </a:t>
            </a:r>
            <a:r>
              <a:rPr lang="en-US" altLang="ko-KR" b="1" dirty="0"/>
              <a:t>Ministry Leader </a:t>
            </a:r>
            <a:r>
              <a:rPr lang="en-US" altLang="ko-KR" dirty="0"/>
              <a:t>leads the ministry business portion.)</a:t>
            </a:r>
          </a:p>
        </p:txBody>
      </p:sp>
    </p:spTree>
    <p:extLst>
      <p:ext uri="{BB962C8B-B14F-4D97-AF65-F5344CB8AC3E}">
        <p14:creationId xmlns:p14="http://schemas.microsoft.com/office/powerpoint/2010/main" val="2649604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" y="7028408"/>
            <a:ext cx="5376863" cy="140742"/>
          </a:xfrm>
          <a:prstGeom prst="rect">
            <a:avLst/>
          </a:prstGeom>
          <a:solidFill>
            <a:schemeClr val="accent5">
              <a:lumMod val="60000"/>
              <a:lumOff val="4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668" tIns="35835" rIns="71668" bIns="35835" rtlCol="0" anchor="ctr"/>
          <a:lstStyle/>
          <a:p>
            <a:pPr algn="ctr"/>
            <a:endParaRPr lang="ko-KR" altLang="en-US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" y="74714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2769" name="_x101705768"/>
          <p:cNvSpPr>
            <a:spLocks noChangeArrowheads="1"/>
          </p:cNvSpPr>
          <p:nvPr/>
        </p:nvSpPr>
        <p:spPr bwMode="auto">
          <a:xfrm>
            <a:off x="2" y="3"/>
            <a:ext cx="5376863" cy="41622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5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2. Ministry Leader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9" name="슬라이드 번호 개체 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8</a:t>
            </a:fld>
            <a:endParaRPr lang="ko-KR" altLang="en-US"/>
          </a:p>
        </p:txBody>
      </p:sp>
      <p:sp>
        <p:nvSpPr>
          <p:cNvPr id="20" name="_x101705768"/>
          <p:cNvSpPr>
            <a:spLocks noChangeArrowheads="1"/>
          </p:cNvSpPr>
          <p:nvPr/>
        </p:nvSpPr>
        <p:spPr bwMode="auto">
          <a:xfrm>
            <a:off x="2" y="6896947"/>
            <a:ext cx="5376863" cy="27220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5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Prayer-Available-Contact-Example</a:t>
            </a:r>
            <a:endParaRPr kumimoji="1" lang="en-US" altLang="ko-KR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312169" y="848271"/>
            <a:ext cx="47525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AutoNum type="alphaLcPeriod"/>
            </a:pPr>
            <a:r>
              <a:rPr lang="en-US" altLang="ko-KR" dirty="0" smtClean="0"/>
              <a:t>Leads </a:t>
            </a:r>
            <a:r>
              <a:rPr lang="en-US" altLang="ko-KR" dirty="0"/>
              <a:t>and coordinates the Lay Pastors Ministry in all phases. Phases </a:t>
            </a:r>
            <a:r>
              <a:rPr lang="en-US" altLang="ko-KR" dirty="0" smtClean="0"/>
              <a:t>include:</a:t>
            </a:r>
          </a:p>
          <a:p>
            <a:pPr marL="342900" indent="-342900" fontAlgn="base">
              <a:buAutoNum type="alphaLcPeriod"/>
            </a:pPr>
            <a:endParaRPr lang="en-US" altLang="ko-KR" dirty="0"/>
          </a:p>
          <a:p>
            <a:pPr fontAlgn="base"/>
            <a:r>
              <a:rPr lang="en-US" altLang="ko-KR" dirty="0"/>
              <a:t>1) Developing and implementing the ministry.</a:t>
            </a:r>
          </a:p>
          <a:p>
            <a:pPr fontAlgn="base"/>
            <a:r>
              <a:rPr lang="en-US" altLang="ko-KR" dirty="0"/>
              <a:t>2) Calling forth, equipping, commissioning lay pastors.</a:t>
            </a:r>
          </a:p>
          <a:p>
            <a:pPr fontAlgn="base"/>
            <a:r>
              <a:rPr lang="en-US" altLang="ko-KR" dirty="0"/>
              <a:t>3) Communications to Lay Pastors and congregation.</a:t>
            </a:r>
          </a:p>
          <a:p>
            <a:pPr fontAlgn="base"/>
            <a:r>
              <a:rPr lang="en-US" altLang="ko-KR" dirty="0"/>
              <a:t>4) Ongoing equipping of Lay Pastors.</a:t>
            </a:r>
          </a:p>
          <a:p>
            <a:pPr fontAlgn="base"/>
            <a:r>
              <a:rPr lang="en-US" altLang="ko-KR" dirty="0"/>
              <a:t>5) Periodic evaluation of the Lay Pastors Ministry</a:t>
            </a:r>
            <a:r>
              <a:rPr lang="en-US" altLang="ko-KR" dirty="0" smtClean="0"/>
              <a:t>.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b. Works with the Group Leader to establish the agendas for the </a:t>
            </a:r>
            <a:r>
              <a:rPr lang="en-US" altLang="ko-KR" dirty="0" smtClean="0"/>
              <a:t>meetings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c. Provides ongoing liaison with the pastor and/or official board, church staff, </a:t>
            </a:r>
            <a:r>
              <a:rPr lang="en-US" altLang="ko-KR" dirty="0" smtClean="0"/>
              <a:t>church</a:t>
            </a:r>
            <a:r>
              <a:rPr lang="en-US" altLang="ko-KR" dirty="0"/>
              <a:t>, and the Regional and National Lay Pastors Ministry network</a:t>
            </a:r>
            <a:r>
              <a:rPr lang="en-US" altLang="ko-KR" dirty="0" smtClean="0"/>
              <a:t>.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d. Leads and guides in the administrative and organizational functions of the </a:t>
            </a:r>
            <a:r>
              <a:rPr lang="en-US" altLang="ko-KR" dirty="0" smtClean="0"/>
              <a:t>ministry </a:t>
            </a:r>
            <a:r>
              <a:rPr lang="en-US" altLang="ko-KR" dirty="0"/>
              <a:t>such as manuals, minutes, records, lists, correspondence, budgets, etc.</a:t>
            </a:r>
          </a:p>
        </p:txBody>
      </p:sp>
    </p:spTree>
    <p:extLst>
      <p:ext uri="{BB962C8B-B14F-4D97-AF65-F5344CB8AC3E}">
        <p14:creationId xmlns:p14="http://schemas.microsoft.com/office/powerpoint/2010/main" val="2649604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/>
          <p:cNvSpPr/>
          <p:nvPr/>
        </p:nvSpPr>
        <p:spPr>
          <a:xfrm>
            <a:off x="2" y="7028408"/>
            <a:ext cx="5376863" cy="140742"/>
          </a:xfrm>
          <a:prstGeom prst="rect">
            <a:avLst/>
          </a:prstGeom>
          <a:solidFill>
            <a:schemeClr val="accent5">
              <a:lumMod val="60000"/>
              <a:lumOff val="40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668" tIns="35835" rIns="71668" bIns="35835" rtlCol="0" anchor="ctr"/>
          <a:lstStyle/>
          <a:p>
            <a:pPr algn="ctr"/>
            <a:endParaRPr lang="ko-KR" altLang="en-US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" y="74714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2769" name="_x101705768"/>
          <p:cNvSpPr>
            <a:spLocks noChangeArrowheads="1"/>
          </p:cNvSpPr>
          <p:nvPr/>
        </p:nvSpPr>
        <p:spPr bwMode="auto">
          <a:xfrm>
            <a:off x="2" y="3"/>
            <a:ext cx="5376863" cy="416223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5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3. Secretary and, 4. Communications</a:t>
            </a:r>
            <a:endParaRPr kumimoji="1" lang="en-US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9" name="슬라이드 번호 개체 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C612-604E-4030-A584-8EFEC8D08CF7}" type="slidenum">
              <a:rPr lang="ko-KR" altLang="en-US" smtClean="0"/>
              <a:pPr/>
              <a:t>9</a:t>
            </a:fld>
            <a:endParaRPr lang="ko-KR" altLang="en-US"/>
          </a:p>
        </p:txBody>
      </p:sp>
      <p:sp>
        <p:nvSpPr>
          <p:cNvPr id="20" name="_x101705768"/>
          <p:cNvSpPr>
            <a:spLocks noChangeArrowheads="1"/>
          </p:cNvSpPr>
          <p:nvPr/>
        </p:nvSpPr>
        <p:spPr bwMode="auto">
          <a:xfrm>
            <a:off x="2" y="6896947"/>
            <a:ext cx="5376863" cy="272207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5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맑은 고딕" pitchFamily="50" charset="-127"/>
                <a:cs typeface="굴림" pitchFamily="50" charset="-127"/>
              </a:rPr>
              <a:t>Prayer-Available-Contact-Example</a:t>
            </a:r>
            <a:endParaRPr kumimoji="1" lang="en-US" altLang="ko-KR" sz="105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j-lt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312169" y="443789"/>
            <a:ext cx="475252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b="1" dirty="0"/>
              <a:t>3. </a:t>
            </a:r>
            <a:r>
              <a:rPr lang="en-US" altLang="ko-KR" b="1" dirty="0" smtClean="0"/>
              <a:t>Secretary</a:t>
            </a:r>
          </a:p>
          <a:p>
            <a:pPr fontAlgn="base"/>
            <a:endParaRPr lang="en-US" altLang="ko-KR" b="1" dirty="0" smtClean="0"/>
          </a:p>
          <a:p>
            <a:pPr fontAlgn="base"/>
            <a:r>
              <a:rPr lang="en-US" altLang="ko-KR" dirty="0" smtClean="0"/>
              <a:t>a.   Records </a:t>
            </a:r>
            <a:r>
              <a:rPr lang="en-US" altLang="ko-KR" dirty="0"/>
              <a:t>the actions of each meeting and promptly provides copies to all </a:t>
            </a:r>
            <a:r>
              <a:rPr lang="en-US" altLang="ko-KR" dirty="0" smtClean="0"/>
              <a:t>members </a:t>
            </a:r>
            <a:r>
              <a:rPr lang="en-US" altLang="ko-KR" dirty="0"/>
              <a:t>and others who should be kept abreast of actions</a:t>
            </a:r>
            <a:r>
              <a:rPr lang="en-US" altLang="ko-KR" dirty="0" smtClean="0"/>
              <a:t>.</a:t>
            </a:r>
          </a:p>
          <a:p>
            <a:pPr marL="342900" indent="-342900" fontAlgn="base">
              <a:buAutoNum type="alphaLcPeriod"/>
            </a:pPr>
            <a:endParaRPr lang="en-US" altLang="ko-KR" dirty="0"/>
          </a:p>
          <a:p>
            <a:pPr fontAlgn="base"/>
            <a:r>
              <a:rPr lang="en-US" altLang="ko-KR" dirty="0"/>
              <a:t>b. Prepares and distributes meeting notices and other information</a:t>
            </a:r>
            <a:r>
              <a:rPr lang="en-US" altLang="ko-KR" dirty="0" smtClean="0"/>
              <a:t>.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c. Processes incoming and outgoing correspondence</a:t>
            </a:r>
            <a:r>
              <a:rPr lang="en-US" altLang="ko-KR" dirty="0" smtClean="0"/>
              <a:t>.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d. Establishes, maintains, and retrieves records, lists and other materials </a:t>
            </a:r>
            <a:r>
              <a:rPr lang="en-US" altLang="ko-KR" dirty="0" smtClean="0"/>
              <a:t>essential </a:t>
            </a:r>
            <a:r>
              <a:rPr lang="en-US" altLang="ko-KR" dirty="0"/>
              <a:t>to the ministry.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384176" y="3512567"/>
            <a:ext cx="465783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b="1" dirty="0"/>
              <a:t>4. Communications </a:t>
            </a:r>
            <a:r>
              <a:rPr lang="en-US" altLang="ko-KR" b="1" dirty="0" smtClean="0"/>
              <a:t>Coordinator</a:t>
            </a:r>
          </a:p>
          <a:p>
            <a:pPr fontAlgn="base"/>
            <a:endParaRPr lang="en-US" altLang="ko-KR" b="1" dirty="0" smtClean="0"/>
          </a:p>
          <a:p>
            <a:pPr fontAlgn="base"/>
            <a:r>
              <a:rPr lang="en-US" altLang="ko-KR" dirty="0" smtClean="0"/>
              <a:t>a.  Edits </a:t>
            </a:r>
            <a:r>
              <a:rPr lang="en-US" altLang="ko-KR" dirty="0"/>
              <a:t>and publishes a newsletter for the lay pastors and others who are to be informed of the activities</a:t>
            </a:r>
            <a:r>
              <a:rPr lang="en-US" altLang="ko-KR" dirty="0" smtClean="0"/>
              <a:t>.</a:t>
            </a:r>
          </a:p>
          <a:p>
            <a:pPr marL="342900" indent="-342900" fontAlgn="base">
              <a:buAutoNum type="alphaLcPeriod"/>
            </a:pPr>
            <a:endParaRPr lang="en-US" altLang="ko-KR" dirty="0"/>
          </a:p>
          <a:p>
            <a:pPr fontAlgn="base"/>
            <a:r>
              <a:rPr lang="en-US" altLang="ko-KR" dirty="0"/>
              <a:t>b. Writes or arranges for articles, notices and other items for the Sunday </a:t>
            </a:r>
            <a:r>
              <a:rPr lang="en-US" altLang="ko-KR" dirty="0" smtClean="0"/>
              <a:t>bulletin </a:t>
            </a:r>
            <a:r>
              <a:rPr lang="en-US" altLang="ko-KR" dirty="0"/>
              <a:t>and church newsletter which will inform the congregation, create a favorable image of the ministry and promote its interests</a:t>
            </a:r>
            <a:r>
              <a:rPr lang="en-US" altLang="ko-KR" dirty="0" smtClean="0"/>
              <a:t>.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c. Coordinates the communications interface and exchange of ideas with lay </a:t>
            </a:r>
            <a:r>
              <a:rPr lang="en-US" altLang="ko-KR" dirty="0" smtClean="0"/>
              <a:t>pastoral </a:t>
            </a:r>
            <a:r>
              <a:rPr lang="en-US" altLang="ko-KR" dirty="0"/>
              <a:t>care ministries in other churches, the Regional organization, and the National Network(LPM).</a:t>
            </a:r>
          </a:p>
        </p:txBody>
      </p:sp>
    </p:spTree>
    <p:extLst>
      <p:ext uri="{BB962C8B-B14F-4D97-AF65-F5344CB8AC3E}">
        <p14:creationId xmlns:p14="http://schemas.microsoft.com/office/powerpoint/2010/main" val="2649604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9908</TotalTime>
  <Words>1415</Words>
  <Application>Microsoft Office PowerPoint</Application>
  <PresentationFormat>B5 (ISO) 용지(176x250mm)</PresentationFormat>
  <Paragraphs>169</Paragraphs>
  <Slides>11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BlackEdition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대일 바인더 </dc:title>
  <dc:creator>Windows XP</dc:creator>
  <cp:lastModifiedBy>Owner</cp:lastModifiedBy>
  <cp:revision>608</cp:revision>
  <cp:lastPrinted>2015-05-22T07:22:33Z</cp:lastPrinted>
  <dcterms:created xsi:type="dcterms:W3CDTF">2012-07-05T08:18:02Z</dcterms:created>
  <dcterms:modified xsi:type="dcterms:W3CDTF">2022-12-23T07:23:21Z</dcterms:modified>
</cp:coreProperties>
</file>