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6"/>
  </p:notesMasterIdLst>
  <p:handoutMasterIdLst>
    <p:handoutMasterId r:id="rId37"/>
  </p:handoutMasterIdLst>
  <p:sldIdLst>
    <p:sldId id="425" r:id="rId2"/>
    <p:sldId id="427" r:id="rId3"/>
    <p:sldId id="428" r:id="rId4"/>
    <p:sldId id="429" r:id="rId5"/>
    <p:sldId id="430" r:id="rId6"/>
    <p:sldId id="431" r:id="rId7"/>
    <p:sldId id="432" r:id="rId8"/>
    <p:sldId id="433" r:id="rId9"/>
    <p:sldId id="434" r:id="rId10"/>
    <p:sldId id="435" r:id="rId11"/>
    <p:sldId id="436" r:id="rId12"/>
    <p:sldId id="437" r:id="rId13"/>
    <p:sldId id="438" r:id="rId14"/>
    <p:sldId id="439" r:id="rId15"/>
    <p:sldId id="440" r:id="rId16"/>
    <p:sldId id="441" r:id="rId17"/>
    <p:sldId id="442" r:id="rId18"/>
    <p:sldId id="443" r:id="rId19"/>
    <p:sldId id="444" r:id="rId20"/>
    <p:sldId id="445" r:id="rId21"/>
    <p:sldId id="446" r:id="rId22"/>
    <p:sldId id="447" r:id="rId23"/>
    <p:sldId id="448" r:id="rId24"/>
    <p:sldId id="449" r:id="rId25"/>
    <p:sldId id="450" r:id="rId26"/>
    <p:sldId id="451" r:id="rId27"/>
    <p:sldId id="452" r:id="rId28"/>
    <p:sldId id="453" r:id="rId29"/>
    <p:sldId id="454" r:id="rId30"/>
    <p:sldId id="455" r:id="rId31"/>
    <p:sldId id="456" r:id="rId32"/>
    <p:sldId id="457" r:id="rId33"/>
    <p:sldId id="458" r:id="rId34"/>
    <p:sldId id="459" r:id="rId35"/>
  </p:sldIdLst>
  <p:sldSz cx="5376863" cy="7169150" type="B5ISO"/>
  <p:notesSz cx="10059988" cy="6858000"/>
  <p:defaultText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366FF"/>
    <a:srgbClr val="FF552D"/>
    <a:srgbClr val="FF6600"/>
    <a:srgbClr val="0099FF"/>
    <a:srgbClr val="33CCFF"/>
    <a:srgbClr val="FF4B21"/>
    <a:srgbClr val="0000FF"/>
    <a:srgbClr val="0066CC"/>
    <a:srgbClr val="FFCC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FABFCF23-3B69-468F-B69F-88F6DE6A72F2}" styleName="보통 스타일 1 - 강조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5C22544A-7EE6-4342-B048-85BDC9FD1C3A}" styleName="보통 스타일 2 - 강조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스타일 없음, 표 눈금">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9012ECD-51FC-41F1-AA8D-1B2483CD663E}" styleName="밝은 스타일 2 - 강조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B4B98B0-60AC-42C2-AFA5-B58CD77FA1E5}" styleName="밝은 스타일 1 - 강조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E8B1032C-EA38-4F05-BA0D-38AFFFC7BED3}" styleName="밝은 스타일 3 - 강조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8799B23B-EC83-4686-B30A-512413B5E67A}" styleName="밝은 스타일 3 - 강조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BC89EF96-8CEA-46FF-86C4-4CE0E7609802}" styleName="밝은 스타일 3 - 강조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 styleId="{5DA37D80-6434-44D0-A028-1B22A696006F}" styleName="밝은 스타일 3 - 강조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0E3FDE45-AF77-4B5C-9715-49D594BDF05E}" styleName="밝은 스타일 1 - 강조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665" autoAdjust="0"/>
    <p:restoredTop sz="94660"/>
  </p:normalViewPr>
  <p:slideViewPr>
    <p:cSldViewPr>
      <p:cViewPr>
        <p:scale>
          <a:sx n="68" d="100"/>
          <a:sy n="68" d="100"/>
        </p:scale>
        <p:origin x="-2452" y="96"/>
      </p:cViewPr>
      <p:guideLst>
        <p:guide orient="horz" pos="2258"/>
        <p:guide pos="1694"/>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viewProps" Target="viewProps.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2" y="2"/>
            <a:ext cx="4359328" cy="343063"/>
          </a:xfrm>
          <a:prstGeom prst="rect">
            <a:avLst/>
          </a:prstGeom>
        </p:spPr>
        <p:txBody>
          <a:bodyPr vert="horz" lIns="91419" tIns="45710" rIns="91419" bIns="45710" rtlCol="0"/>
          <a:lstStyle>
            <a:lvl1pPr algn="l">
              <a:defRPr sz="1100"/>
            </a:lvl1pPr>
          </a:lstStyle>
          <a:p>
            <a:endParaRPr lang="ko-KR" altLang="en-US"/>
          </a:p>
        </p:txBody>
      </p:sp>
      <p:sp>
        <p:nvSpPr>
          <p:cNvPr id="3" name="날짜 개체 틀 2"/>
          <p:cNvSpPr>
            <a:spLocks noGrp="1"/>
          </p:cNvSpPr>
          <p:nvPr>
            <p:ph type="dt" sz="quarter" idx="1"/>
          </p:nvPr>
        </p:nvSpPr>
        <p:spPr>
          <a:xfrm>
            <a:off x="5698330" y="2"/>
            <a:ext cx="4359328" cy="343063"/>
          </a:xfrm>
          <a:prstGeom prst="rect">
            <a:avLst/>
          </a:prstGeom>
        </p:spPr>
        <p:txBody>
          <a:bodyPr vert="horz" lIns="91419" tIns="45710" rIns="91419" bIns="45710" rtlCol="0"/>
          <a:lstStyle>
            <a:lvl1pPr algn="r">
              <a:defRPr sz="1100"/>
            </a:lvl1pPr>
          </a:lstStyle>
          <a:p>
            <a:fld id="{B22F247D-F383-4E30-AEFF-050AB4027471}" type="datetimeFigureOut">
              <a:rPr lang="ko-KR" altLang="en-US" smtClean="0"/>
              <a:pPr/>
              <a:t>2022-12-23</a:t>
            </a:fld>
            <a:endParaRPr lang="ko-KR" altLang="en-US"/>
          </a:p>
        </p:txBody>
      </p:sp>
      <p:sp>
        <p:nvSpPr>
          <p:cNvPr id="4" name="바닥글 개체 틀 3"/>
          <p:cNvSpPr>
            <a:spLocks noGrp="1"/>
          </p:cNvSpPr>
          <p:nvPr>
            <p:ph type="ftr" sz="quarter" idx="2"/>
          </p:nvPr>
        </p:nvSpPr>
        <p:spPr>
          <a:xfrm>
            <a:off x="2" y="6513856"/>
            <a:ext cx="4359328" cy="343063"/>
          </a:xfrm>
          <a:prstGeom prst="rect">
            <a:avLst/>
          </a:prstGeom>
        </p:spPr>
        <p:txBody>
          <a:bodyPr vert="horz" lIns="91419" tIns="45710" rIns="91419" bIns="45710" rtlCol="0" anchor="b"/>
          <a:lstStyle>
            <a:lvl1pPr algn="l">
              <a:defRPr sz="1100"/>
            </a:lvl1pPr>
          </a:lstStyle>
          <a:p>
            <a:endParaRPr lang="ko-KR" altLang="en-US"/>
          </a:p>
        </p:txBody>
      </p:sp>
      <p:sp>
        <p:nvSpPr>
          <p:cNvPr id="5" name="슬라이드 번호 개체 틀 4"/>
          <p:cNvSpPr>
            <a:spLocks noGrp="1"/>
          </p:cNvSpPr>
          <p:nvPr>
            <p:ph type="sldNum" sz="quarter" idx="3"/>
          </p:nvPr>
        </p:nvSpPr>
        <p:spPr>
          <a:xfrm>
            <a:off x="5698330" y="6513856"/>
            <a:ext cx="4359328" cy="343063"/>
          </a:xfrm>
          <a:prstGeom prst="rect">
            <a:avLst/>
          </a:prstGeom>
        </p:spPr>
        <p:txBody>
          <a:bodyPr vert="horz" lIns="91419" tIns="45710" rIns="91419" bIns="45710" rtlCol="0" anchor="b"/>
          <a:lstStyle>
            <a:lvl1pPr algn="r">
              <a:defRPr sz="1100"/>
            </a:lvl1pPr>
          </a:lstStyle>
          <a:p>
            <a:fld id="{916F02E2-05CD-48A4-8F19-8A8B41D79342}" type="slidenum">
              <a:rPr lang="ko-KR" altLang="en-US" smtClean="0"/>
              <a:pPr/>
              <a:t>‹#›</a:t>
            </a:fld>
            <a:endParaRPr lang="ko-KR" altLang="en-US"/>
          </a:p>
        </p:txBody>
      </p:sp>
    </p:spTree>
    <p:extLst>
      <p:ext uri="{BB962C8B-B14F-4D97-AF65-F5344CB8AC3E}">
        <p14:creationId xmlns:p14="http://schemas.microsoft.com/office/powerpoint/2010/main" val="413406443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머리글 개체 틀 1"/>
          <p:cNvSpPr>
            <a:spLocks noGrp="1"/>
          </p:cNvSpPr>
          <p:nvPr>
            <p:ph type="hdr" sz="quarter"/>
          </p:nvPr>
        </p:nvSpPr>
        <p:spPr>
          <a:xfrm>
            <a:off x="7" y="2"/>
            <a:ext cx="4357958" cy="342979"/>
          </a:xfrm>
          <a:prstGeom prst="rect">
            <a:avLst/>
          </a:prstGeom>
        </p:spPr>
        <p:txBody>
          <a:bodyPr vert="horz" lIns="130989" tIns="65494" rIns="130989" bIns="65494" rtlCol="0"/>
          <a:lstStyle>
            <a:lvl1pPr algn="l">
              <a:defRPr sz="1800"/>
            </a:lvl1pPr>
          </a:lstStyle>
          <a:p>
            <a:endParaRPr lang="ko-KR" altLang="en-US"/>
          </a:p>
        </p:txBody>
      </p:sp>
      <p:sp>
        <p:nvSpPr>
          <p:cNvPr id="3" name="날짜 개체 틀 2"/>
          <p:cNvSpPr>
            <a:spLocks noGrp="1"/>
          </p:cNvSpPr>
          <p:nvPr>
            <p:ph type="dt" idx="1"/>
          </p:nvPr>
        </p:nvSpPr>
        <p:spPr>
          <a:xfrm>
            <a:off x="5698611" y="2"/>
            <a:ext cx="4357958" cy="342979"/>
          </a:xfrm>
          <a:prstGeom prst="rect">
            <a:avLst/>
          </a:prstGeom>
        </p:spPr>
        <p:txBody>
          <a:bodyPr vert="horz" lIns="130989" tIns="65494" rIns="130989" bIns="65494" rtlCol="0"/>
          <a:lstStyle>
            <a:lvl1pPr algn="r">
              <a:defRPr sz="1800"/>
            </a:lvl1pPr>
          </a:lstStyle>
          <a:p>
            <a:fld id="{D1631155-01BD-40EA-9138-B9055D5CB050}" type="datetimeFigureOut">
              <a:rPr lang="ko-KR" altLang="en-US" smtClean="0"/>
              <a:pPr/>
              <a:t>2022-12-23</a:t>
            </a:fld>
            <a:endParaRPr lang="ko-KR" altLang="en-US"/>
          </a:p>
        </p:txBody>
      </p:sp>
      <p:sp>
        <p:nvSpPr>
          <p:cNvPr id="4" name="슬라이드 이미지 개체 틀 3"/>
          <p:cNvSpPr>
            <a:spLocks noGrp="1" noRot="1" noChangeAspect="1"/>
          </p:cNvSpPr>
          <p:nvPr>
            <p:ph type="sldImg" idx="2"/>
          </p:nvPr>
        </p:nvSpPr>
        <p:spPr>
          <a:xfrm>
            <a:off x="4065588" y="514350"/>
            <a:ext cx="1928812" cy="2573338"/>
          </a:xfrm>
          <a:prstGeom prst="rect">
            <a:avLst/>
          </a:prstGeom>
          <a:noFill/>
          <a:ln w="12700">
            <a:solidFill>
              <a:prstClr val="black"/>
            </a:solidFill>
          </a:ln>
        </p:spPr>
        <p:txBody>
          <a:bodyPr vert="horz" lIns="130989" tIns="65494" rIns="130989" bIns="65494" rtlCol="0" anchor="ctr"/>
          <a:lstStyle/>
          <a:p>
            <a:endParaRPr lang="ko-KR" altLang="en-US"/>
          </a:p>
        </p:txBody>
      </p:sp>
      <p:sp>
        <p:nvSpPr>
          <p:cNvPr id="5" name="슬라이드 노트 개체 틀 4"/>
          <p:cNvSpPr>
            <a:spLocks noGrp="1"/>
          </p:cNvSpPr>
          <p:nvPr>
            <p:ph type="body" sz="quarter" idx="3"/>
          </p:nvPr>
        </p:nvSpPr>
        <p:spPr>
          <a:xfrm>
            <a:off x="1004635" y="3257512"/>
            <a:ext cx="8050732" cy="3086810"/>
          </a:xfrm>
          <a:prstGeom prst="rect">
            <a:avLst/>
          </a:prstGeom>
        </p:spPr>
        <p:txBody>
          <a:bodyPr vert="horz" lIns="130989" tIns="65494" rIns="130989" bIns="65494"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6" name="바닥글 개체 틀 5"/>
          <p:cNvSpPr>
            <a:spLocks noGrp="1"/>
          </p:cNvSpPr>
          <p:nvPr>
            <p:ph type="ftr" sz="quarter" idx="4"/>
          </p:nvPr>
        </p:nvSpPr>
        <p:spPr>
          <a:xfrm>
            <a:off x="7" y="6513443"/>
            <a:ext cx="4357958" cy="342979"/>
          </a:xfrm>
          <a:prstGeom prst="rect">
            <a:avLst/>
          </a:prstGeom>
        </p:spPr>
        <p:txBody>
          <a:bodyPr vert="horz" lIns="130989" tIns="65494" rIns="130989" bIns="65494" rtlCol="0" anchor="b"/>
          <a:lstStyle>
            <a:lvl1pPr algn="l">
              <a:defRPr sz="1800"/>
            </a:lvl1pPr>
          </a:lstStyle>
          <a:p>
            <a:endParaRPr lang="ko-KR" altLang="en-US"/>
          </a:p>
        </p:txBody>
      </p:sp>
      <p:sp>
        <p:nvSpPr>
          <p:cNvPr id="7" name="슬라이드 번호 개체 틀 6"/>
          <p:cNvSpPr>
            <a:spLocks noGrp="1"/>
          </p:cNvSpPr>
          <p:nvPr>
            <p:ph type="sldNum" sz="quarter" idx="5"/>
          </p:nvPr>
        </p:nvSpPr>
        <p:spPr>
          <a:xfrm>
            <a:off x="5698611" y="6513443"/>
            <a:ext cx="4357958" cy="342979"/>
          </a:xfrm>
          <a:prstGeom prst="rect">
            <a:avLst/>
          </a:prstGeom>
        </p:spPr>
        <p:txBody>
          <a:bodyPr vert="horz" lIns="130989" tIns="65494" rIns="130989" bIns="65494" rtlCol="0" anchor="b"/>
          <a:lstStyle>
            <a:lvl1pPr algn="r">
              <a:defRPr sz="1800"/>
            </a:lvl1pPr>
          </a:lstStyle>
          <a:p>
            <a:fld id="{5FB7BCA1-6942-4E05-9B3D-6AD36EBB642C}" type="slidenum">
              <a:rPr lang="ko-KR" altLang="en-US" smtClean="0"/>
              <a:pPr/>
              <a:t>‹#›</a:t>
            </a:fld>
            <a:endParaRPr lang="ko-KR" altLang="en-US"/>
          </a:p>
        </p:txBody>
      </p:sp>
    </p:spTree>
    <p:extLst>
      <p:ext uri="{BB962C8B-B14F-4D97-AF65-F5344CB8AC3E}">
        <p14:creationId xmlns:p14="http://schemas.microsoft.com/office/powerpoint/2010/main" val="3685734393"/>
      </p:ext>
    </p:extLst>
  </p:cSld>
  <p:clrMap bg1="lt1" tx1="dk1" bg2="lt2" tx2="dk2" accent1="accent1" accent2="accent2" accent3="accent3" accent4="accent4" accent5="accent5" accent6="accent6" hlink="hlink" folHlink="folHlink"/>
  <p:notesStyle>
    <a:lvl1pPr marL="0" algn="l" defTabSz="716691" rtl="0" eaLnBrk="1" latinLnBrk="1" hangingPunct="1">
      <a:defRPr sz="900" kern="1200">
        <a:solidFill>
          <a:schemeClr val="tx1"/>
        </a:solidFill>
        <a:latin typeface="+mn-lt"/>
        <a:ea typeface="+mn-ea"/>
        <a:cs typeface="+mn-cs"/>
      </a:defRPr>
    </a:lvl1pPr>
    <a:lvl2pPr marL="358346" algn="l" defTabSz="716691" rtl="0" eaLnBrk="1" latinLnBrk="1" hangingPunct="1">
      <a:defRPr sz="900" kern="1200">
        <a:solidFill>
          <a:schemeClr val="tx1"/>
        </a:solidFill>
        <a:latin typeface="+mn-lt"/>
        <a:ea typeface="+mn-ea"/>
        <a:cs typeface="+mn-cs"/>
      </a:defRPr>
    </a:lvl2pPr>
    <a:lvl3pPr marL="716691" algn="l" defTabSz="716691" rtl="0" eaLnBrk="1" latinLnBrk="1" hangingPunct="1">
      <a:defRPr sz="900" kern="1200">
        <a:solidFill>
          <a:schemeClr val="tx1"/>
        </a:solidFill>
        <a:latin typeface="+mn-lt"/>
        <a:ea typeface="+mn-ea"/>
        <a:cs typeface="+mn-cs"/>
      </a:defRPr>
    </a:lvl3pPr>
    <a:lvl4pPr marL="1075035" algn="l" defTabSz="716691" rtl="0" eaLnBrk="1" latinLnBrk="1" hangingPunct="1">
      <a:defRPr sz="900" kern="1200">
        <a:solidFill>
          <a:schemeClr val="tx1"/>
        </a:solidFill>
        <a:latin typeface="+mn-lt"/>
        <a:ea typeface="+mn-ea"/>
        <a:cs typeface="+mn-cs"/>
      </a:defRPr>
    </a:lvl4pPr>
    <a:lvl5pPr marL="1433381" algn="l" defTabSz="716691" rtl="0" eaLnBrk="1" latinLnBrk="1" hangingPunct="1">
      <a:defRPr sz="900" kern="1200">
        <a:solidFill>
          <a:schemeClr val="tx1"/>
        </a:solidFill>
        <a:latin typeface="+mn-lt"/>
        <a:ea typeface="+mn-ea"/>
        <a:cs typeface="+mn-cs"/>
      </a:defRPr>
    </a:lvl5pPr>
    <a:lvl6pPr marL="1791726" algn="l" defTabSz="716691" rtl="0" eaLnBrk="1" latinLnBrk="1" hangingPunct="1">
      <a:defRPr sz="900" kern="1200">
        <a:solidFill>
          <a:schemeClr val="tx1"/>
        </a:solidFill>
        <a:latin typeface="+mn-lt"/>
        <a:ea typeface="+mn-ea"/>
        <a:cs typeface="+mn-cs"/>
      </a:defRPr>
    </a:lvl6pPr>
    <a:lvl7pPr marL="2150072" algn="l" defTabSz="716691" rtl="0" eaLnBrk="1" latinLnBrk="1" hangingPunct="1">
      <a:defRPr sz="900" kern="1200">
        <a:solidFill>
          <a:schemeClr val="tx1"/>
        </a:solidFill>
        <a:latin typeface="+mn-lt"/>
        <a:ea typeface="+mn-ea"/>
        <a:cs typeface="+mn-cs"/>
      </a:defRPr>
    </a:lvl7pPr>
    <a:lvl8pPr marL="2508416" algn="l" defTabSz="716691" rtl="0" eaLnBrk="1" latinLnBrk="1" hangingPunct="1">
      <a:defRPr sz="900" kern="1200">
        <a:solidFill>
          <a:schemeClr val="tx1"/>
        </a:solidFill>
        <a:latin typeface="+mn-lt"/>
        <a:ea typeface="+mn-ea"/>
        <a:cs typeface="+mn-cs"/>
      </a:defRPr>
    </a:lvl8pPr>
    <a:lvl9pPr marL="2866762" algn="l" defTabSz="716691" rtl="0" eaLnBrk="1" latinLnBrk="1" hangingPunct="1">
      <a:defRPr sz="9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제목 슬라이드">
    <p:spTree>
      <p:nvGrpSpPr>
        <p:cNvPr id="1" name=""/>
        <p:cNvGrpSpPr/>
        <p:nvPr/>
      </p:nvGrpSpPr>
      <p:grpSpPr>
        <a:xfrm>
          <a:off x="0" y="0"/>
          <a:ext cx="0" cy="0"/>
          <a:chOff x="0" y="0"/>
          <a:chExt cx="0" cy="0"/>
        </a:xfrm>
      </p:grpSpPr>
      <p:sp>
        <p:nvSpPr>
          <p:cNvPr id="2" name="제목 1"/>
          <p:cNvSpPr>
            <a:spLocks noGrp="1"/>
          </p:cNvSpPr>
          <p:nvPr>
            <p:ph type="ctrTitle"/>
          </p:nvPr>
        </p:nvSpPr>
        <p:spPr>
          <a:xfrm>
            <a:off x="403265" y="2227087"/>
            <a:ext cx="4570334" cy="1536721"/>
          </a:xfrm>
        </p:spPr>
        <p:txBody>
          <a:bodyPr/>
          <a:lstStyle/>
          <a:p>
            <a:r>
              <a:rPr lang="ko-KR" altLang="en-US" smtClean="0"/>
              <a:t>마스터 제목 스타일 편집</a:t>
            </a:r>
            <a:endParaRPr lang="ko-KR" altLang="en-US"/>
          </a:p>
        </p:txBody>
      </p:sp>
      <p:sp>
        <p:nvSpPr>
          <p:cNvPr id="3" name="부제목 2"/>
          <p:cNvSpPr>
            <a:spLocks noGrp="1"/>
          </p:cNvSpPr>
          <p:nvPr>
            <p:ph type="subTitle" idx="1"/>
          </p:nvPr>
        </p:nvSpPr>
        <p:spPr>
          <a:xfrm>
            <a:off x="806530" y="4062519"/>
            <a:ext cx="3763804" cy="1832116"/>
          </a:xfrm>
        </p:spPr>
        <p:txBody>
          <a:bodyPr/>
          <a:lstStyle>
            <a:lvl1pPr marL="0" indent="0" algn="ctr">
              <a:buNone/>
              <a:defRPr>
                <a:solidFill>
                  <a:schemeClr val="tx1">
                    <a:tint val="75000"/>
                  </a:schemeClr>
                </a:solidFill>
              </a:defRPr>
            </a:lvl1pPr>
            <a:lvl2pPr marL="358346" indent="0" algn="ctr">
              <a:buNone/>
              <a:defRPr>
                <a:solidFill>
                  <a:schemeClr val="tx1">
                    <a:tint val="75000"/>
                  </a:schemeClr>
                </a:solidFill>
              </a:defRPr>
            </a:lvl2pPr>
            <a:lvl3pPr marL="716691" indent="0" algn="ctr">
              <a:buNone/>
              <a:defRPr>
                <a:solidFill>
                  <a:schemeClr val="tx1">
                    <a:tint val="75000"/>
                  </a:schemeClr>
                </a:solidFill>
              </a:defRPr>
            </a:lvl3pPr>
            <a:lvl4pPr marL="1075035" indent="0" algn="ctr">
              <a:buNone/>
              <a:defRPr>
                <a:solidFill>
                  <a:schemeClr val="tx1">
                    <a:tint val="75000"/>
                  </a:schemeClr>
                </a:solidFill>
              </a:defRPr>
            </a:lvl4pPr>
            <a:lvl5pPr marL="1433381" indent="0" algn="ctr">
              <a:buNone/>
              <a:defRPr>
                <a:solidFill>
                  <a:schemeClr val="tx1">
                    <a:tint val="75000"/>
                  </a:schemeClr>
                </a:solidFill>
              </a:defRPr>
            </a:lvl5pPr>
            <a:lvl6pPr marL="1791726" indent="0" algn="ctr">
              <a:buNone/>
              <a:defRPr>
                <a:solidFill>
                  <a:schemeClr val="tx1">
                    <a:tint val="75000"/>
                  </a:schemeClr>
                </a:solidFill>
              </a:defRPr>
            </a:lvl6pPr>
            <a:lvl7pPr marL="2150072" indent="0" algn="ctr">
              <a:buNone/>
              <a:defRPr>
                <a:solidFill>
                  <a:schemeClr val="tx1">
                    <a:tint val="75000"/>
                  </a:schemeClr>
                </a:solidFill>
              </a:defRPr>
            </a:lvl7pPr>
            <a:lvl8pPr marL="2508416" indent="0" algn="ctr">
              <a:buNone/>
              <a:defRPr>
                <a:solidFill>
                  <a:schemeClr val="tx1">
                    <a:tint val="75000"/>
                  </a:schemeClr>
                </a:solidFill>
              </a:defRPr>
            </a:lvl8pPr>
            <a:lvl9pPr marL="2866762" indent="0" algn="ctr">
              <a:buNone/>
              <a:defRPr>
                <a:solidFill>
                  <a:schemeClr val="tx1">
                    <a:tint val="75000"/>
                  </a:schemeClr>
                </a:solidFill>
              </a:defRPr>
            </a:lvl9pPr>
          </a:lstStyle>
          <a:p>
            <a:r>
              <a:rPr lang="ko-KR" altLang="en-US" smtClean="0"/>
              <a:t>마스터 부제목 스타일 편집</a:t>
            </a:r>
            <a:endParaRPr lang="ko-KR" altLang="en-US"/>
          </a:p>
        </p:txBody>
      </p:sp>
      <p:sp>
        <p:nvSpPr>
          <p:cNvPr id="4" name="날짜 개체 틀 3"/>
          <p:cNvSpPr>
            <a:spLocks noGrp="1"/>
          </p:cNvSpPr>
          <p:nvPr>
            <p:ph type="dt" sz="half" idx="10"/>
          </p:nvPr>
        </p:nvSpPr>
        <p:spPr/>
        <p:txBody>
          <a:bodyPr/>
          <a:lstStyle/>
          <a:p>
            <a:fld id="{15A8A31B-DF81-4612-8A34-2A03E72F4A50}"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제목 및 세로 텍스트">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890EEED4-1ED5-418B-AD44-274DC1F5D5BD}"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세로 제목 및 텍스트">
    <p:spTree>
      <p:nvGrpSpPr>
        <p:cNvPr id="1" name=""/>
        <p:cNvGrpSpPr/>
        <p:nvPr/>
      </p:nvGrpSpPr>
      <p:grpSpPr>
        <a:xfrm>
          <a:off x="0" y="0"/>
          <a:ext cx="0" cy="0"/>
          <a:chOff x="0" y="0"/>
          <a:chExt cx="0" cy="0"/>
        </a:xfrm>
      </p:grpSpPr>
      <p:sp>
        <p:nvSpPr>
          <p:cNvPr id="2" name="세로 제목 1"/>
          <p:cNvSpPr>
            <a:spLocks noGrp="1"/>
          </p:cNvSpPr>
          <p:nvPr>
            <p:ph type="title" orient="vert"/>
          </p:nvPr>
        </p:nvSpPr>
        <p:spPr>
          <a:xfrm>
            <a:off x="2923669" y="383352"/>
            <a:ext cx="907346" cy="8154908"/>
          </a:xfrm>
        </p:spPr>
        <p:txBody>
          <a:bodyPr vert="eaVert"/>
          <a:lstStyle/>
          <a:p>
            <a:r>
              <a:rPr lang="ko-KR" altLang="en-US" smtClean="0"/>
              <a:t>마스터 제목 스타일 편집</a:t>
            </a:r>
            <a:endParaRPr lang="ko-KR" altLang="en-US"/>
          </a:p>
        </p:txBody>
      </p:sp>
      <p:sp>
        <p:nvSpPr>
          <p:cNvPr id="3" name="세로 텍스트 개체 틀 2"/>
          <p:cNvSpPr>
            <a:spLocks noGrp="1"/>
          </p:cNvSpPr>
          <p:nvPr>
            <p:ph type="body" orient="vert" idx="1"/>
          </p:nvPr>
        </p:nvSpPr>
        <p:spPr>
          <a:xfrm>
            <a:off x="201636" y="383352"/>
            <a:ext cx="2632423" cy="8154908"/>
          </a:xfrm>
        </p:spPr>
        <p:txBody>
          <a:bodyPr vert="eaVert"/>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F532B84E-2D33-46A1-B978-C75E559310C3}"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제목 및 내용">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idx="1"/>
          </p:nvPr>
        </p:nvSpPr>
        <p:spPr/>
        <p:txBody>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10"/>
          </p:nvPr>
        </p:nvSpPr>
        <p:spPr/>
        <p:txBody>
          <a:bodyPr/>
          <a:lstStyle/>
          <a:p>
            <a:fld id="{30C454AF-1072-4ECB-AC97-E6D35A7155C2}"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구역 머리글">
    <p:spTree>
      <p:nvGrpSpPr>
        <p:cNvPr id="1" name=""/>
        <p:cNvGrpSpPr/>
        <p:nvPr/>
      </p:nvGrpSpPr>
      <p:grpSpPr>
        <a:xfrm>
          <a:off x="0" y="0"/>
          <a:ext cx="0" cy="0"/>
          <a:chOff x="0" y="0"/>
          <a:chExt cx="0" cy="0"/>
        </a:xfrm>
      </p:grpSpPr>
      <p:sp>
        <p:nvSpPr>
          <p:cNvPr id="2" name="제목 1"/>
          <p:cNvSpPr>
            <a:spLocks noGrp="1"/>
          </p:cNvSpPr>
          <p:nvPr>
            <p:ph type="title"/>
          </p:nvPr>
        </p:nvSpPr>
        <p:spPr>
          <a:xfrm>
            <a:off x="424735" y="4606844"/>
            <a:ext cx="4570334" cy="1423873"/>
          </a:xfrm>
        </p:spPr>
        <p:txBody>
          <a:bodyPr anchor="t"/>
          <a:lstStyle>
            <a:lvl1pPr algn="l">
              <a:defRPr sz="3100" b="1" cap="all"/>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424735" y="3038597"/>
            <a:ext cx="4570334" cy="1568251"/>
          </a:xfrm>
        </p:spPr>
        <p:txBody>
          <a:bodyPr anchor="b"/>
          <a:lstStyle>
            <a:lvl1pPr marL="0" indent="0">
              <a:buNone/>
              <a:defRPr sz="1600">
                <a:solidFill>
                  <a:schemeClr val="tx1">
                    <a:tint val="75000"/>
                  </a:schemeClr>
                </a:solidFill>
              </a:defRPr>
            </a:lvl1pPr>
            <a:lvl2pPr marL="358346" indent="0">
              <a:buNone/>
              <a:defRPr sz="1400">
                <a:solidFill>
                  <a:schemeClr val="tx1">
                    <a:tint val="75000"/>
                  </a:schemeClr>
                </a:solidFill>
              </a:defRPr>
            </a:lvl2pPr>
            <a:lvl3pPr marL="716691" indent="0">
              <a:buNone/>
              <a:defRPr sz="1300">
                <a:solidFill>
                  <a:schemeClr val="tx1">
                    <a:tint val="75000"/>
                  </a:schemeClr>
                </a:solidFill>
              </a:defRPr>
            </a:lvl3pPr>
            <a:lvl4pPr marL="1075035" indent="0">
              <a:buNone/>
              <a:defRPr sz="1100">
                <a:solidFill>
                  <a:schemeClr val="tx1">
                    <a:tint val="75000"/>
                  </a:schemeClr>
                </a:solidFill>
              </a:defRPr>
            </a:lvl4pPr>
            <a:lvl5pPr marL="1433381" indent="0">
              <a:buNone/>
              <a:defRPr sz="1100">
                <a:solidFill>
                  <a:schemeClr val="tx1">
                    <a:tint val="75000"/>
                  </a:schemeClr>
                </a:solidFill>
              </a:defRPr>
            </a:lvl5pPr>
            <a:lvl6pPr marL="1791726" indent="0">
              <a:buNone/>
              <a:defRPr sz="1100">
                <a:solidFill>
                  <a:schemeClr val="tx1">
                    <a:tint val="75000"/>
                  </a:schemeClr>
                </a:solidFill>
              </a:defRPr>
            </a:lvl6pPr>
            <a:lvl7pPr marL="2150072" indent="0">
              <a:buNone/>
              <a:defRPr sz="1100">
                <a:solidFill>
                  <a:schemeClr val="tx1">
                    <a:tint val="75000"/>
                  </a:schemeClr>
                </a:solidFill>
              </a:defRPr>
            </a:lvl7pPr>
            <a:lvl8pPr marL="2508416" indent="0">
              <a:buNone/>
              <a:defRPr sz="1100">
                <a:solidFill>
                  <a:schemeClr val="tx1">
                    <a:tint val="75000"/>
                  </a:schemeClr>
                </a:solidFill>
              </a:defRPr>
            </a:lvl8pPr>
            <a:lvl9pPr marL="2866762" indent="0">
              <a:buNone/>
              <a:defRPr sz="1100">
                <a:solidFill>
                  <a:schemeClr val="tx1">
                    <a:tint val="75000"/>
                  </a:schemeClr>
                </a:solidFill>
              </a:defRPr>
            </a:lvl9pPr>
          </a:lstStyle>
          <a:p>
            <a:pPr lvl="0"/>
            <a:r>
              <a:rPr lang="ko-KR" altLang="en-US" smtClean="0"/>
              <a:t>마스터 텍스트 스타일을 편집합니다</a:t>
            </a:r>
          </a:p>
        </p:txBody>
      </p:sp>
      <p:sp>
        <p:nvSpPr>
          <p:cNvPr id="4" name="날짜 개체 틀 3"/>
          <p:cNvSpPr>
            <a:spLocks noGrp="1"/>
          </p:cNvSpPr>
          <p:nvPr>
            <p:ph type="dt" sz="half" idx="10"/>
          </p:nvPr>
        </p:nvSpPr>
        <p:spPr/>
        <p:txBody>
          <a:bodyPr/>
          <a:lstStyle/>
          <a:p>
            <a:fld id="{BA1ADD7E-BC7A-48D7-B9ED-4A9B3F383E57}" type="datetime1">
              <a:rPr lang="ko-KR" altLang="en-US" smtClean="0"/>
              <a:pPr/>
              <a:t>2022-12-23</a:t>
            </a:fld>
            <a:endParaRPr lang="ko-KR" altLang="en-US"/>
          </a:p>
        </p:txBody>
      </p:sp>
      <p:sp>
        <p:nvSpPr>
          <p:cNvPr id="5" name="바닥글 개체 틀 4"/>
          <p:cNvSpPr>
            <a:spLocks noGrp="1"/>
          </p:cNvSpPr>
          <p:nvPr>
            <p:ph type="ftr" sz="quarter" idx="11"/>
          </p:nvPr>
        </p:nvSpPr>
        <p:spPr/>
        <p:txBody>
          <a:bodyPr/>
          <a:lstStyle/>
          <a:p>
            <a:endParaRPr lang="ko-KR" altLang="en-US"/>
          </a:p>
        </p:txBody>
      </p:sp>
      <p:sp>
        <p:nvSpPr>
          <p:cNvPr id="6" name="슬라이드 번호 개체 틀 5"/>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콘텐츠 2개">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내용 개체 틀 2"/>
          <p:cNvSpPr>
            <a:spLocks noGrp="1"/>
          </p:cNvSpPr>
          <p:nvPr>
            <p:ph sz="half" idx="1"/>
          </p:nvPr>
        </p:nvSpPr>
        <p:spPr>
          <a:xfrm>
            <a:off x="2016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내용 개체 틀 3"/>
          <p:cNvSpPr>
            <a:spLocks noGrp="1"/>
          </p:cNvSpPr>
          <p:nvPr>
            <p:ph sz="half" idx="2"/>
          </p:nvPr>
        </p:nvSpPr>
        <p:spPr>
          <a:xfrm>
            <a:off x="2061134" y="2230405"/>
            <a:ext cx="1769884" cy="6307857"/>
          </a:xfrm>
        </p:spPr>
        <p:txBody>
          <a:bodyPr/>
          <a:lstStyle>
            <a:lvl1pPr>
              <a:defRPr sz="2200"/>
            </a:lvl1pPr>
            <a:lvl2pPr>
              <a:defRPr sz="1900"/>
            </a:lvl2pPr>
            <a:lvl3pPr>
              <a:defRPr sz="1600"/>
            </a:lvl3pPr>
            <a:lvl4pPr>
              <a:defRPr sz="1400"/>
            </a:lvl4pPr>
            <a:lvl5pPr>
              <a:defRPr sz="1400"/>
            </a:lvl5pPr>
            <a:lvl6pPr>
              <a:defRPr sz="1400"/>
            </a:lvl6pPr>
            <a:lvl7pPr>
              <a:defRPr sz="1400"/>
            </a:lvl7pPr>
            <a:lvl8pPr>
              <a:defRPr sz="1400"/>
            </a:lvl8pPr>
            <a:lvl9pPr>
              <a:defRPr sz="14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날짜 개체 틀 4"/>
          <p:cNvSpPr>
            <a:spLocks noGrp="1"/>
          </p:cNvSpPr>
          <p:nvPr>
            <p:ph type="dt" sz="half" idx="10"/>
          </p:nvPr>
        </p:nvSpPr>
        <p:spPr/>
        <p:txBody>
          <a:bodyPr/>
          <a:lstStyle/>
          <a:p>
            <a:fld id="{13C94BAE-5C74-40D8-805E-FC9E917F894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비교">
    <p:spTree>
      <p:nvGrpSpPr>
        <p:cNvPr id="1" name=""/>
        <p:cNvGrpSpPr/>
        <p:nvPr/>
      </p:nvGrpSpPr>
      <p:grpSpPr>
        <a:xfrm>
          <a:off x="0" y="0"/>
          <a:ext cx="0" cy="0"/>
          <a:chOff x="0" y="0"/>
          <a:chExt cx="0" cy="0"/>
        </a:xfrm>
      </p:grpSpPr>
      <p:sp>
        <p:nvSpPr>
          <p:cNvPr id="2" name="제목 1"/>
          <p:cNvSpPr>
            <a:spLocks noGrp="1"/>
          </p:cNvSpPr>
          <p:nvPr>
            <p:ph type="title"/>
          </p:nvPr>
        </p:nvSpPr>
        <p:spPr>
          <a:xfrm>
            <a:off x="268844" y="287098"/>
            <a:ext cx="4839177" cy="1194858"/>
          </a:xfrm>
        </p:spPr>
        <p:txBody>
          <a:bodyPr/>
          <a:lstStyle>
            <a:lvl1pPr>
              <a:defRPr/>
            </a:lvl1p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6" y="1604763"/>
            <a:ext cx="2375715"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4" name="내용 개체 틀 3"/>
          <p:cNvSpPr>
            <a:spLocks noGrp="1"/>
          </p:cNvSpPr>
          <p:nvPr>
            <p:ph sz="half" idx="2"/>
          </p:nvPr>
        </p:nvSpPr>
        <p:spPr>
          <a:xfrm>
            <a:off x="268846" y="2273551"/>
            <a:ext cx="2375715"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5" name="텍스트 개체 틀 4"/>
          <p:cNvSpPr>
            <a:spLocks noGrp="1"/>
          </p:cNvSpPr>
          <p:nvPr>
            <p:ph type="body" sz="quarter" idx="3"/>
          </p:nvPr>
        </p:nvSpPr>
        <p:spPr>
          <a:xfrm>
            <a:off x="2731375" y="1604763"/>
            <a:ext cx="2376648" cy="668788"/>
          </a:xfrm>
        </p:spPr>
        <p:txBody>
          <a:bodyPr anchor="b"/>
          <a:lstStyle>
            <a:lvl1pPr marL="0" indent="0">
              <a:buNone/>
              <a:defRPr sz="1900" b="1"/>
            </a:lvl1pPr>
            <a:lvl2pPr marL="358346" indent="0">
              <a:buNone/>
              <a:defRPr sz="1600" b="1"/>
            </a:lvl2pPr>
            <a:lvl3pPr marL="716691" indent="0">
              <a:buNone/>
              <a:defRPr sz="1400" b="1"/>
            </a:lvl3pPr>
            <a:lvl4pPr marL="1075035" indent="0">
              <a:buNone/>
              <a:defRPr sz="1300" b="1"/>
            </a:lvl4pPr>
            <a:lvl5pPr marL="1433381" indent="0">
              <a:buNone/>
              <a:defRPr sz="1300" b="1"/>
            </a:lvl5pPr>
            <a:lvl6pPr marL="1791726" indent="0">
              <a:buNone/>
              <a:defRPr sz="1300" b="1"/>
            </a:lvl6pPr>
            <a:lvl7pPr marL="2150072" indent="0">
              <a:buNone/>
              <a:defRPr sz="1300" b="1"/>
            </a:lvl7pPr>
            <a:lvl8pPr marL="2508416" indent="0">
              <a:buNone/>
              <a:defRPr sz="1300" b="1"/>
            </a:lvl8pPr>
            <a:lvl9pPr marL="2866762" indent="0">
              <a:buNone/>
              <a:defRPr sz="1300" b="1"/>
            </a:lvl9pPr>
          </a:lstStyle>
          <a:p>
            <a:pPr lvl="0"/>
            <a:r>
              <a:rPr lang="ko-KR" altLang="en-US" smtClean="0"/>
              <a:t>마스터 텍스트 스타일을 편집합니다</a:t>
            </a:r>
          </a:p>
        </p:txBody>
      </p:sp>
      <p:sp>
        <p:nvSpPr>
          <p:cNvPr id="6" name="내용 개체 틀 5"/>
          <p:cNvSpPr>
            <a:spLocks noGrp="1"/>
          </p:cNvSpPr>
          <p:nvPr>
            <p:ph sz="quarter" idx="4"/>
          </p:nvPr>
        </p:nvSpPr>
        <p:spPr>
          <a:xfrm>
            <a:off x="2731375" y="2273551"/>
            <a:ext cx="2376648" cy="4130559"/>
          </a:xfrm>
        </p:spPr>
        <p:txBody>
          <a:bodyPr/>
          <a:lstStyle>
            <a:lvl1pPr>
              <a:defRPr sz="1900"/>
            </a:lvl1pPr>
            <a:lvl2pPr>
              <a:defRPr sz="1600"/>
            </a:lvl2pPr>
            <a:lvl3pPr>
              <a:defRPr sz="1400"/>
            </a:lvl3pPr>
            <a:lvl4pPr>
              <a:defRPr sz="1300"/>
            </a:lvl4pPr>
            <a:lvl5pPr>
              <a:defRPr sz="1300"/>
            </a:lvl5pPr>
            <a:lvl6pPr>
              <a:defRPr sz="1300"/>
            </a:lvl6pPr>
            <a:lvl7pPr>
              <a:defRPr sz="1300"/>
            </a:lvl7pPr>
            <a:lvl8pPr>
              <a:defRPr sz="1300"/>
            </a:lvl8pPr>
            <a:lvl9pPr>
              <a:defRPr sz="13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7" name="날짜 개체 틀 6"/>
          <p:cNvSpPr>
            <a:spLocks noGrp="1"/>
          </p:cNvSpPr>
          <p:nvPr>
            <p:ph type="dt" sz="half" idx="10"/>
          </p:nvPr>
        </p:nvSpPr>
        <p:spPr/>
        <p:txBody>
          <a:bodyPr/>
          <a:lstStyle/>
          <a:p>
            <a:fld id="{22CFEDCA-BA19-4B12-A44A-491680FBAFDB}" type="datetime1">
              <a:rPr lang="ko-KR" altLang="en-US" smtClean="0"/>
              <a:pPr/>
              <a:t>2022-12-23</a:t>
            </a:fld>
            <a:endParaRPr lang="ko-KR" altLang="en-US"/>
          </a:p>
        </p:txBody>
      </p:sp>
      <p:sp>
        <p:nvSpPr>
          <p:cNvPr id="8" name="바닥글 개체 틀 7"/>
          <p:cNvSpPr>
            <a:spLocks noGrp="1"/>
          </p:cNvSpPr>
          <p:nvPr>
            <p:ph type="ftr" sz="quarter" idx="11"/>
          </p:nvPr>
        </p:nvSpPr>
        <p:spPr/>
        <p:txBody>
          <a:bodyPr/>
          <a:lstStyle/>
          <a:p>
            <a:endParaRPr lang="ko-KR" altLang="en-US"/>
          </a:p>
        </p:txBody>
      </p:sp>
      <p:sp>
        <p:nvSpPr>
          <p:cNvPr id="9" name="슬라이드 번호 개체 틀 8"/>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제목만">
    <p:spTree>
      <p:nvGrpSpPr>
        <p:cNvPr id="1" name=""/>
        <p:cNvGrpSpPr/>
        <p:nvPr/>
      </p:nvGrpSpPr>
      <p:grpSpPr>
        <a:xfrm>
          <a:off x="0" y="0"/>
          <a:ext cx="0" cy="0"/>
          <a:chOff x="0" y="0"/>
          <a:chExt cx="0" cy="0"/>
        </a:xfrm>
      </p:grpSpPr>
      <p:sp>
        <p:nvSpPr>
          <p:cNvPr id="2" name="제목 1"/>
          <p:cNvSpPr>
            <a:spLocks noGrp="1"/>
          </p:cNvSpPr>
          <p:nvPr>
            <p:ph type="title"/>
          </p:nvPr>
        </p:nvSpPr>
        <p:spPr/>
        <p:txBody>
          <a:bodyPr/>
          <a:lstStyle/>
          <a:p>
            <a:r>
              <a:rPr lang="ko-KR" altLang="en-US" smtClean="0"/>
              <a:t>마스터 제목 스타일 편집</a:t>
            </a:r>
            <a:endParaRPr lang="ko-KR" altLang="en-US"/>
          </a:p>
        </p:txBody>
      </p:sp>
      <p:sp>
        <p:nvSpPr>
          <p:cNvPr id="3" name="날짜 개체 틀 2"/>
          <p:cNvSpPr>
            <a:spLocks noGrp="1"/>
          </p:cNvSpPr>
          <p:nvPr>
            <p:ph type="dt" sz="half" idx="10"/>
          </p:nvPr>
        </p:nvSpPr>
        <p:spPr/>
        <p:txBody>
          <a:bodyPr/>
          <a:lstStyle/>
          <a:p>
            <a:fld id="{11AA988F-A91A-4889-8507-9F5D8CAA1D90}" type="datetime1">
              <a:rPr lang="ko-KR" altLang="en-US" smtClean="0"/>
              <a:pPr/>
              <a:t>2022-12-23</a:t>
            </a:fld>
            <a:endParaRPr lang="ko-KR" altLang="en-US"/>
          </a:p>
        </p:txBody>
      </p:sp>
      <p:sp>
        <p:nvSpPr>
          <p:cNvPr id="4" name="바닥글 개체 틀 3"/>
          <p:cNvSpPr>
            <a:spLocks noGrp="1"/>
          </p:cNvSpPr>
          <p:nvPr>
            <p:ph type="ftr" sz="quarter" idx="11"/>
          </p:nvPr>
        </p:nvSpPr>
        <p:spPr/>
        <p:txBody>
          <a:bodyPr/>
          <a:lstStyle/>
          <a:p>
            <a:endParaRPr lang="ko-KR" altLang="en-US"/>
          </a:p>
        </p:txBody>
      </p:sp>
      <p:sp>
        <p:nvSpPr>
          <p:cNvPr id="5" name="슬라이드 번호 개체 틀 4"/>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빈 화면">
    <p:spTree>
      <p:nvGrpSpPr>
        <p:cNvPr id="1" name=""/>
        <p:cNvGrpSpPr/>
        <p:nvPr/>
      </p:nvGrpSpPr>
      <p:grpSpPr>
        <a:xfrm>
          <a:off x="0" y="0"/>
          <a:ext cx="0" cy="0"/>
          <a:chOff x="0" y="0"/>
          <a:chExt cx="0" cy="0"/>
        </a:xfrm>
      </p:grpSpPr>
      <p:sp>
        <p:nvSpPr>
          <p:cNvPr id="2" name="날짜 개체 틀 1"/>
          <p:cNvSpPr>
            <a:spLocks noGrp="1"/>
          </p:cNvSpPr>
          <p:nvPr>
            <p:ph type="dt" sz="half" idx="10"/>
          </p:nvPr>
        </p:nvSpPr>
        <p:spPr/>
        <p:txBody>
          <a:bodyPr/>
          <a:lstStyle/>
          <a:p>
            <a:fld id="{2935B53A-FA55-41B5-9F77-762107B6A358}" type="datetime1">
              <a:rPr lang="ko-KR" altLang="en-US" smtClean="0"/>
              <a:pPr/>
              <a:t>2022-12-23</a:t>
            </a:fld>
            <a:endParaRPr lang="ko-KR" altLang="en-US"/>
          </a:p>
        </p:txBody>
      </p:sp>
      <p:sp>
        <p:nvSpPr>
          <p:cNvPr id="3" name="바닥글 개체 틀 2"/>
          <p:cNvSpPr>
            <a:spLocks noGrp="1"/>
          </p:cNvSpPr>
          <p:nvPr>
            <p:ph type="ftr" sz="quarter" idx="11"/>
          </p:nvPr>
        </p:nvSpPr>
        <p:spPr/>
        <p:txBody>
          <a:bodyPr/>
          <a:lstStyle/>
          <a:p>
            <a:endParaRPr lang="ko-KR" altLang="en-US"/>
          </a:p>
        </p:txBody>
      </p:sp>
      <p:sp>
        <p:nvSpPr>
          <p:cNvPr id="4" name="슬라이드 번호 개체 틀 3"/>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캡션 있는 콘텐츠">
    <p:spTree>
      <p:nvGrpSpPr>
        <p:cNvPr id="1" name=""/>
        <p:cNvGrpSpPr/>
        <p:nvPr/>
      </p:nvGrpSpPr>
      <p:grpSpPr>
        <a:xfrm>
          <a:off x="0" y="0"/>
          <a:ext cx="0" cy="0"/>
          <a:chOff x="0" y="0"/>
          <a:chExt cx="0" cy="0"/>
        </a:xfrm>
      </p:grpSpPr>
      <p:sp>
        <p:nvSpPr>
          <p:cNvPr id="2" name="제목 1"/>
          <p:cNvSpPr>
            <a:spLocks noGrp="1"/>
          </p:cNvSpPr>
          <p:nvPr>
            <p:ph type="title"/>
          </p:nvPr>
        </p:nvSpPr>
        <p:spPr>
          <a:xfrm>
            <a:off x="268847" y="285441"/>
            <a:ext cx="1768951" cy="1214773"/>
          </a:xfrm>
        </p:spPr>
        <p:txBody>
          <a:bodyPr anchor="b"/>
          <a:lstStyle>
            <a:lvl1pPr algn="l">
              <a:defRPr sz="1600" b="1"/>
            </a:lvl1pPr>
          </a:lstStyle>
          <a:p>
            <a:r>
              <a:rPr lang="ko-KR" altLang="en-US" smtClean="0"/>
              <a:t>마스터 제목 스타일 편집</a:t>
            </a:r>
            <a:endParaRPr lang="ko-KR" altLang="en-US"/>
          </a:p>
        </p:txBody>
      </p:sp>
      <p:sp>
        <p:nvSpPr>
          <p:cNvPr id="3" name="내용 개체 틀 2"/>
          <p:cNvSpPr>
            <a:spLocks noGrp="1"/>
          </p:cNvSpPr>
          <p:nvPr>
            <p:ph idx="1"/>
          </p:nvPr>
        </p:nvSpPr>
        <p:spPr>
          <a:xfrm>
            <a:off x="2102207" y="285443"/>
            <a:ext cx="3005816" cy="6118671"/>
          </a:xfrm>
        </p:spPr>
        <p:txBody>
          <a:bodyPr/>
          <a:lstStyle>
            <a:lvl1pPr>
              <a:defRPr sz="2500"/>
            </a:lvl1pPr>
            <a:lvl2pPr>
              <a:defRPr sz="2200"/>
            </a:lvl2pPr>
            <a:lvl3pPr>
              <a:defRPr sz="1900"/>
            </a:lvl3pPr>
            <a:lvl4pPr>
              <a:defRPr sz="1600"/>
            </a:lvl4pPr>
            <a:lvl5pPr>
              <a:defRPr sz="1600"/>
            </a:lvl5pPr>
            <a:lvl6pPr>
              <a:defRPr sz="1600"/>
            </a:lvl6pPr>
            <a:lvl7pPr>
              <a:defRPr sz="1600"/>
            </a:lvl7pPr>
            <a:lvl8pPr>
              <a:defRPr sz="1600"/>
            </a:lvl8pPr>
            <a:lvl9pPr>
              <a:defRPr sz="1600"/>
            </a:lvl9p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텍스트 개체 틀 3"/>
          <p:cNvSpPr>
            <a:spLocks noGrp="1"/>
          </p:cNvSpPr>
          <p:nvPr>
            <p:ph type="body" sz="half" idx="2"/>
          </p:nvPr>
        </p:nvSpPr>
        <p:spPr>
          <a:xfrm>
            <a:off x="268847" y="1500216"/>
            <a:ext cx="1768951" cy="4903899"/>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20CCB9EB-6D1F-46C8-8F37-8B5C2F808D81}"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캡션 있는 그림">
    <p:spTree>
      <p:nvGrpSpPr>
        <p:cNvPr id="1" name=""/>
        <p:cNvGrpSpPr/>
        <p:nvPr/>
      </p:nvGrpSpPr>
      <p:grpSpPr>
        <a:xfrm>
          <a:off x="0" y="0"/>
          <a:ext cx="0" cy="0"/>
          <a:chOff x="0" y="0"/>
          <a:chExt cx="0" cy="0"/>
        </a:xfrm>
      </p:grpSpPr>
      <p:sp>
        <p:nvSpPr>
          <p:cNvPr id="2" name="제목 1"/>
          <p:cNvSpPr>
            <a:spLocks noGrp="1"/>
          </p:cNvSpPr>
          <p:nvPr>
            <p:ph type="title"/>
          </p:nvPr>
        </p:nvSpPr>
        <p:spPr>
          <a:xfrm>
            <a:off x="1053903" y="5018406"/>
            <a:ext cx="3226118" cy="592452"/>
          </a:xfrm>
        </p:spPr>
        <p:txBody>
          <a:bodyPr anchor="b"/>
          <a:lstStyle>
            <a:lvl1pPr algn="l">
              <a:defRPr sz="1600" b="1"/>
            </a:lvl1pPr>
          </a:lstStyle>
          <a:p>
            <a:r>
              <a:rPr lang="ko-KR" altLang="en-US" smtClean="0"/>
              <a:t>마스터 제목 스타일 편집</a:t>
            </a:r>
            <a:endParaRPr lang="ko-KR" altLang="en-US"/>
          </a:p>
        </p:txBody>
      </p:sp>
      <p:sp>
        <p:nvSpPr>
          <p:cNvPr id="3" name="그림 개체 틀 2"/>
          <p:cNvSpPr>
            <a:spLocks noGrp="1"/>
          </p:cNvSpPr>
          <p:nvPr>
            <p:ph type="pic" idx="1"/>
          </p:nvPr>
        </p:nvSpPr>
        <p:spPr>
          <a:xfrm>
            <a:off x="1053903" y="640577"/>
            <a:ext cx="3226118" cy="4301490"/>
          </a:xfrm>
        </p:spPr>
        <p:txBody>
          <a:bodyPr/>
          <a:lstStyle>
            <a:lvl1pPr marL="0" indent="0">
              <a:buNone/>
              <a:defRPr sz="2500"/>
            </a:lvl1pPr>
            <a:lvl2pPr marL="358346" indent="0">
              <a:buNone/>
              <a:defRPr sz="2200"/>
            </a:lvl2pPr>
            <a:lvl3pPr marL="716691" indent="0">
              <a:buNone/>
              <a:defRPr sz="1900"/>
            </a:lvl3pPr>
            <a:lvl4pPr marL="1075035" indent="0">
              <a:buNone/>
              <a:defRPr sz="1600"/>
            </a:lvl4pPr>
            <a:lvl5pPr marL="1433381" indent="0">
              <a:buNone/>
              <a:defRPr sz="1600"/>
            </a:lvl5pPr>
            <a:lvl6pPr marL="1791726" indent="0">
              <a:buNone/>
              <a:defRPr sz="1600"/>
            </a:lvl6pPr>
            <a:lvl7pPr marL="2150072" indent="0">
              <a:buNone/>
              <a:defRPr sz="1600"/>
            </a:lvl7pPr>
            <a:lvl8pPr marL="2508416" indent="0">
              <a:buNone/>
              <a:defRPr sz="1600"/>
            </a:lvl8pPr>
            <a:lvl9pPr marL="2866762" indent="0">
              <a:buNone/>
              <a:defRPr sz="1600"/>
            </a:lvl9pPr>
          </a:lstStyle>
          <a:p>
            <a:endParaRPr lang="ko-KR" altLang="en-US"/>
          </a:p>
        </p:txBody>
      </p:sp>
      <p:sp>
        <p:nvSpPr>
          <p:cNvPr id="4" name="텍스트 개체 틀 3"/>
          <p:cNvSpPr>
            <a:spLocks noGrp="1"/>
          </p:cNvSpPr>
          <p:nvPr>
            <p:ph type="body" sz="half" idx="2"/>
          </p:nvPr>
        </p:nvSpPr>
        <p:spPr>
          <a:xfrm>
            <a:off x="1053903" y="5610859"/>
            <a:ext cx="3226118" cy="841378"/>
          </a:xfrm>
        </p:spPr>
        <p:txBody>
          <a:bodyPr/>
          <a:lstStyle>
            <a:lvl1pPr marL="0" indent="0">
              <a:buNone/>
              <a:defRPr sz="1100"/>
            </a:lvl1pPr>
            <a:lvl2pPr marL="358346" indent="0">
              <a:buNone/>
              <a:defRPr sz="900"/>
            </a:lvl2pPr>
            <a:lvl3pPr marL="716691" indent="0">
              <a:buNone/>
              <a:defRPr sz="800"/>
            </a:lvl3pPr>
            <a:lvl4pPr marL="1075035" indent="0">
              <a:buNone/>
              <a:defRPr sz="700"/>
            </a:lvl4pPr>
            <a:lvl5pPr marL="1433381" indent="0">
              <a:buNone/>
              <a:defRPr sz="700"/>
            </a:lvl5pPr>
            <a:lvl6pPr marL="1791726" indent="0">
              <a:buNone/>
              <a:defRPr sz="700"/>
            </a:lvl6pPr>
            <a:lvl7pPr marL="2150072" indent="0">
              <a:buNone/>
              <a:defRPr sz="700"/>
            </a:lvl7pPr>
            <a:lvl8pPr marL="2508416" indent="0">
              <a:buNone/>
              <a:defRPr sz="700"/>
            </a:lvl8pPr>
            <a:lvl9pPr marL="2866762" indent="0">
              <a:buNone/>
              <a:defRPr sz="700"/>
            </a:lvl9pPr>
          </a:lstStyle>
          <a:p>
            <a:pPr lvl="0"/>
            <a:r>
              <a:rPr lang="ko-KR" altLang="en-US" smtClean="0"/>
              <a:t>마스터 텍스트 스타일을 편집합니다</a:t>
            </a:r>
          </a:p>
        </p:txBody>
      </p:sp>
      <p:sp>
        <p:nvSpPr>
          <p:cNvPr id="5" name="날짜 개체 틀 4"/>
          <p:cNvSpPr>
            <a:spLocks noGrp="1"/>
          </p:cNvSpPr>
          <p:nvPr>
            <p:ph type="dt" sz="half" idx="10"/>
          </p:nvPr>
        </p:nvSpPr>
        <p:spPr/>
        <p:txBody>
          <a:bodyPr/>
          <a:lstStyle/>
          <a:p>
            <a:fld id="{3693ECA2-7C21-4296-BF2E-7B19C0C5484F}" type="datetime1">
              <a:rPr lang="ko-KR" altLang="en-US" smtClean="0"/>
              <a:pPr/>
              <a:t>2022-12-23</a:t>
            </a:fld>
            <a:endParaRPr lang="ko-KR" altLang="en-US"/>
          </a:p>
        </p:txBody>
      </p:sp>
      <p:sp>
        <p:nvSpPr>
          <p:cNvPr id="6" name="바닥글 개체 틀 5"/>
          <p:cNvSpPr>
            <a:spLocks noGrp="1"/>
          </p:cNvSpPr>
          <p:nvPr>
            <p:ph type="ftr" sz="quarter" idx="11"/>
          </p:nvPr>
        </p:nvSpPr>
        <p:spPr/>
        <p:txBody>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a:t>
            </a:fld>
            <a:endParaRPr lang="ko-KR"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제목 개체 틀 1"/>
          <p:cNvSpPr>
            <a:spLocks noGrp="1"/>
          </p:cNvSpPr>
          <p:nvPr>
            <p:ph type="title"/>
          </p:nvPr>
        </p:nvSpPr>
        <p:spPr>
          <a:xfrm>
            <a:off x="268844" y="287098"/>
            <a:ext cx="4839177" cy="1194858"/>
          </a:xfrm>
          <a:prstGeom prst="rect">
            <a:avLst/>
          </a:prstGeom>
        </p:spPr>
        <p:txBody>
          <a:bodyPr vert="horz" lIns="71668" tIns="35835" rIns="71668" bIns="35835" rtlCol="0" anchor="ctr">
            <a:normAutofit/>
          </a:bodyPr>
          <a:lstStyle/>
          <a:p>
            <a:r>
              <a:rPr lang="ko-KR" altLang="en-US" smtClean="0"/>
              <a:t>마스터 제목 스타일 편집</a:t>
            </a:r>
            <a:endParaRPr lang="ko-KR" altLang="en-US"/>
          </a:p>
        </p:txBody>
      </p:sp>
      <p:sp>
        <p:nvSpPr>
          <p:cNvPr id="3" name="텍스트 개체 틀 2"/>
          <p:cNvSpPr>
            <a:spLocks noGrp="1"/>
          </p:cNvSpPr>
          <p:nvPr>
            <p:ph type="body" idx="1"/>
          </p:nvPr>
        </p:nvSpPr>
        <p:spPr>
          <a:xfrm>
            <a:off x="268844" y="1672807"/>
            <a:ext cx="4839177" cy="4731307"/>
          </a:xfrm>
          <a:prstGeom prst="rect">
            <a:avLst/>
          </a:prstGeom>
        </p:spPr>
        <p:txBody>
          <a:bodyPr vert="horz" lIns="71668" tIns="35835" rIns="71668" bIns="35835" rtlCol="0">
            <a:normAutofit/>
          </a:bodyPr>
          <a:lstStyle/>
          <a:p>
            <a:pPr lvl="0"/>
            <a:r>
              <a:rPr lang="ko-KR" altLang="en-US" smtClean="0"/>
              <a:t>마스터 텍스트 스타일을 편집합니다</a:t>
            </a:r>
          </a:p>
          <a:p>
            <a:pPr lvl="1"/>
            <a:r>
              <a:rPr lang="ko-KR" altLang="en-US" smtClean="0"/>
              <a:t>둘째 수준</a:t>
            </a:r>
          </a:p>
          <a:p>
            <a:pPr lvl="2"/>
            <a:r>
              <a:rPr lang="ko-KR" altLang="en-US" smtClean="0"/>
              <a:t>셋째 수준</a:t>
            </a:r>
          </a:p>
          <a:p>
            <a:pPr lvl="3"/>
            <a:r>
              <a:rPr lang="ko-KR" altLang="en-US" smtClean="0"/>
              <a:t>넷째 수준</a:t>
            </a:r>
          </a:p>
          <a:p>
            <a:pPr lvl="4"/>
            <a:r>
              <a:rPr lang="ko-KR" altLang="en-US" smtClean="0"/>
              <a:t>다섯째 수준</a:t>
            </a:r>
            <a:endParaRPr lang="ko-KR" altLang="en-US"/>
          </a:p>
        </p:txBody>
      </p:sp>
      <p:sp>
        <p:nvSpPr>
          <p:cNvPr id="4" name="날짜 개체 틀 3"/>
          <p:cNvSpPr>
            <a:spLocks noGrp="1"/>
          </p:cNvSpPr>
          <p:nvPr>
            <p:ph type="dt" sz="half" idx="2"/>
          </p:nvPr>
        </p:nvSpPr>
        <p:spPr>
          <a:xfrm>
            <a:off x="268844" y="6644745"/>
            <a:ext cx="1254601" cy="381691"/>
          </a:xfrm>
          <a:prstGeom prst="rect">
            <a:avLst/>
          </a:prstGeom>
        </p:spPr>
        <p:txBody>
          <a:bodyPr vert="horz" lIns="71668" tIns="35835" rIns="71668" bIns="35835" rtlCol="0" anchor="ctr"/>
          <a:lstStyle>
            <a:lvl1pPr algn="l">
              <a:defRPr sz="900">
                <a:solidFill>
                  <a:schemeClr val="tx1">
                    <a:tint val="75000"/>
                  </a:schemeClr>
                </a:solidFill>
              </a:defRPr>
            </a:lvl1pPr>
          </a:lstStyle>
          <a:p>
            <a:fld id="{9DFCFD71-C1D4-45F0-9035-C92F695C93E2}" type="datetime1">
              <a:rPr lang="ko-KR" altLang="en-US" smtClean="0"/>
              <a:pPr/>
              <a:t>2022-12-23</a:t>
            </a:fld>
            <a:endParaRPr lang="ko-KR" altLang="en-US"/>
          </a:p>
        </p:txBody>
      </p:sp>
      <p:sp>
        <p:nvSpPr>
          <p:cNvPr id="5" name="바닥글 개체 틀 4"/>
          <p:cNvSpPr>
            <a:spLocks noGrp="1"/>
          </p:cNvSpPr>
          <p:nvPr>
            <p:ph type="ftr" sz="quarter" idx="3"/>
          </p:nvPr>
        </p:nvSpPr>
        <p:spPr>
          <a:xfrm>
            <a:off x="1837097" y="6644745"/>
            <a:ext cx="1702673" cy="381691"/>
          </a:xfrm>
          <a:prstGeom prst="rect">
            <a:avLst/>
          </a:prstGeom>
        </p:spPr>
        <p:txBody>
          <a:bodyPr vert="horz" lIns="71668" tIns="35835" rIns="71668" bIns="35835" rtlCol="0" anchor="ctr"/>
          <a:lstStyle>
            <a:lvl1pPr algn="ctr">
              <a:defRPr sz="900">
                <a:solidFill>
                  <a:schemeClr val="tx1">
                    <a:tint val="75000"/>
                  </a:schemeClr>
                </a:solidFill>
              </a:defRPr>
            </a:lvl1pPr>
          </a:lstStyle>
          <a:p>
            <a:endParaRPr lang="ko-KR" altLang="en-US"/>
          </a:p>
        </p:txBody>
      </p:sp>
      <p:sp>
        <p:nvSpPr>
          <p:cNvPr id="6" name="슬라이드 번호 개체 틀 5"/>
          <p:cNvSpPr>
            <a:spLocks noGrp="1"/>
          </p:cNvSpPr>
          <p:nvPr>
            <p:ph type="sldNum" sz="quarter" idx="4"/>
          </p:nvPr>
        </p:nvSpPr>
        <p:spPr>
          <a:xfrm>
            <a:off x="3853420" y="6644745"/>
            <a:ext cx="1254601" cy="381691"/>
          </a:xfrm>
          <a:prstGeom prst="rect">
            <a:avLst/>
          </a:prstGeom>
        </p:spPr>
        <p:txBody>
          <a:bodyPr vert="horz" lIns="71668" tIns="35835" rIns="71668" bIns="35835" rtlCol="0" anchor="ctr"/>
          <a:lstStyle>
            <a:lvl1pPr algn="r">
              <a:defRPr sz="900">
                <a:solidFill>
                  <a:schemeClr val="tx1">
                    <a:tint val="75000"/>
                  </a:schemeClr>
                </a:solidFill>
              </a:defRPr>
            </a:lvl1pPr>
          </a:lstStyle>
          <a:p>
            <a:fld id="{6B73C612-604E-4030-A584-8EFEC8D08CF7}" type="slidenum">
              <a:rPr lang="ko-KR" altLang="en-US" smtClean="0"/>
              <a:pPr/>
              <a:t>‹#›</a:t>
            </a:fld>
            <a:endParaRPr lang="ko-KR"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716691" rtl="0" eaLnBrk="1" latinLnBrk="1" hangingPunct="1">
        <a:spcBef>
          <a:spcPct val="0"/>
        </a:spcBef>
        <a:buNone/>
        <a:defRPr sz="3400" kern="1200">
          <a:solidFill>
            <a:schemeClr val="tx1"/>
          </a:solidFill>
          <a:latin typeface="+mj-lt"/>
          <a:ea typeface="+mj-ea"/>
          <a:cs typeface="+mj-cs"/>
        </a:defRPr>
      </a:lvl1pPr>
    </p:titleStyle>
    <p:bodyStyle>
      <a:lvl1pPr marL="268761" indent="-268761" algn="l" defTabSz="716691" rtl="0" eaLnBrk="1" latinLnBrk="1" hangingPunct="1">
        <a:spcBef>
          <a:spcPct val="20000"/>
        </a:spcBef>
        <a:buFont typeface="Arial" pitchFamily="34" charset="0"/>
        <a:buChar char="•"/>
        <a:defRPr sz="2500" kern="1200">
          <a:solidFill>
            <a:schemeClr val="tx1"/>
          </a:solidFill>
          <a:latin typeface="+mn-lt"/>
          <a:ea typeface="+mn-ea"/>
          <a:cs typeface="+mn-cs"/>
        </a:defRPr>
      </a:lvl1pPr>
      <a:lvl2pPr marL="582311" indent="-223966" algn="l" defTabSz="716691" rtl="0" eaLnBrk="1" latinLnBrk="1" hangingPunct="1">
        <a:spcBef>
          <a:spcPct val="20000"/>
        </a:spcBef>
        <a:buFont typeface="Arial" pitchFamily="34" charset="0"/>
        <a:buChar char="–"/>
        <a:defRPr sz="2200" kern="1200">
          <a:solidFill>
            <a:schemeClr val="tx1"/>
          </a:solidFill>
          <a:latin typeface="+mn-lt"/>
          <a:ea typeface="+mn-ea"/>
          <a:cs typeface="+mn-cs"/>
        </a:defRPr>
      </a:lvl2pPr>
      <a:lvl3pPr marL="895863" indent="-179172" algn="l" defTabSz="716691" rtl="0" eaLnBrk="1" latinLnBrk="1" hangingPunct="1">
        <a:spcBef>
          <a:spcPct val="20000"/>
        </a:spcBef>
        <a:buFont typeface="Arial" pitchFamily="34" charset="0"/>
        <a:buChar char="•"/>
        <a:defRPr sz="1900" kern="1200">
          <a:solidFill>
            <a:schemeClr val="tx1"/>
          </a:solidFill>
          <a:latin typeface="+mn-lt"/>
          <a:ea typeface="+mn-ea"/>
          <a:cs typeface="+mn-cs"/>
        </a:defRPr>
      </a:lvl3pPr>
      <a:lvl4pPr marL="125420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4pPr>
      <a:lvl5pPr marL="1612553"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5pPr>
      <a:lvl6pPr marL="1970898"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6pPr>
      <a:lvl7pPr marL="2329244"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7pPr>
      <a:lvl8pPr marL="2687589"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8pPr>
      <a:lvl9pPr marL="3045935" indent="-179172" algn="l" defTabSz="716691" rtl="0" eaLnBrk="1" latinLnBrk="1" hangingPunct="1">
        <a:spcBef>
          <a:spcPct val="20000"/>
        </a:spcBef>
        <a:buFont typeface="Arial" pitchFamily="34" charset="0"/>
        <a:buChar char="•"/>
        <a:defRPr sz="1600" kern="1200">
          <a:solidFill>
            <a:schemeClr val="tx1"/>
          </a:solidFill>
          <a:latin typeface="+mn-lt"/>
          <a:ea typeface="+mn-ea"/>
          <a:cs typeface="+mn-cs"/>
        </a:defRPr>
      </a:lvl9pPr>
    </p:bodyStyle>
    <p:otherStyle>
      <a:defPPr>
        <a:defRPr lang="ko-KR"/>
      </a:defPPr>
      <a:lvl1pPr marL="0" algn="l" defTabSz="716691" rtl="0" eaLnBrk="1" latinLnBrk="1" hangingPunct="1">
        <a:defRPr sz="1400" kern="1200">
          <a:solidFill>
            <a:schemeClr val="tx1"/>
          </a:solidFill>
          <a:latin typeface="+mn-lt"/>
          <a:ea typeface="+mn-ea"/>
          <a:cs typeface="+mn-cs"/>
        </a:defRPr>
      </a:lvl1pPr>
      <a:lvl2pPr marL="358346" algn="l" defTabSz="716691" rtl="0" eaLnBrk="1" latinLnBrk="1" hangingPunct="1">
        <a:defRPr sz="1400" kern="1200">
          <a:solidFill>
            <a:schemeClr val="tx1"/>
          </a:solidFill>
          <a:latin typeface="+mn-lt"/>
          <a:ea typeface="+mn-ea"/>
          <a:cs typeface="+mn-cs"/>
        </a:defRPr>
      </a:lvl2pPr>
      <a:lvl3pPr marL="716691" algn="l" defTabSz="716691" rtl="0" eaLnBrk="1" latinLnBrk="1" hangingPunct="1">
        <a:defRPr sz="1400" kern="1200">
          <a:solidFill>
            <a:schemeClr val="tx1"/>
          </a:solidFill>
          <a:latin typeface="+mn-lt"/>
          <a:ea typeface="+mn-ea"/>
          <a:cs typeface="+mn-cs"/>
        </a:defRPr>
      </a:lvl3pPr>
      <a:lvl4pPr marL="1075035" algn="l" defTabSz="716691" rtl="0" eaLnBrk="1" latinLnBrk="1" hangingPunct="1">
        <a:defRPr sz="1400" kern="1200">
          <a:solidFill>
            <a:schemeClr val="tx1"/>
          </a:solidFill>
          <a:latin typeface="+mn-lt"/>
          <a:ea typeface="+mn-ea"/>
          <a:cs typeface="+mn-cs"/>
        </a:defRPr>
      </a:lvl4pPr>
      <a:lvl5pPr marL="1433381" algn="l" defTabSz="716691" rtl="0" eaLnBrk="1" latinLnBrk="1" hangingPunct="1">
        <a:defRPr sz="1400" kern="1200">
          <a:solidFill>
            <a:schemeClr val="tx1"/>
          </a:solidFill>
          <a:latin typeface="+mn-lt"/>
          <a:ea typeface="+mn-ea"/>
          <a:cs typeface="+mn-cs"/>
        </a:defRPr>
      </a:lvl5pPr>
      <a:lvl6pPr marL="1791726" algn="l" defTabSz="716691" rtl="0" eaLnBrk="1" latinLnBrk="1" hangingPunct="1">
        <a:defRPr sz="1400" kern="1200">
          <a:solidFill>
            <a:schemeClr val="tx1"/>
          </a:solidFill>
          <a:latin typeface="+mn-lt"/>
          <a:ea typeface="+mn-ea"/>
          <a:cs typeface="+mn-cs"/>
        </a:defRPr>
      </a:lvl6pPr>
      <a:lvl7pPr marL="2150072" algn="l" defTabSz="716691" rtl="0" eaLnBrk="1" latinLnBrk="1" hangingPunct="1">
        <a:defRPr sz="1400" kern="1200">
          <a:solidFill>
            <a:schemeClr val="tx1"/>
          </a:solidFill>
          <a:latin typeface="+mn-lt"/>
          <a:ea typeface="+mn-ea"/>
          <a:cs typeface="+mn-cs"/>
        </a:defRPr>
      </a:lvl7pPr>
      <a:lvl8pPr marL="2508416" algn="l" defTabSz="716691" rtl="0" eaLnBrk="1" latinLnBrk="1" hangingPunct="1">
        <a:defRPr sz="1400" kern="1200">
          <a:solidFill>
            <a:schemeClr val="tx1"/>
          </a:solidFill>
          <a:latin typeface="+mn-lt"/>
          <a:ea typeface="+mn-ea"/>
          <a:cs typeface="+mn-cs"/>
        </a:defRPr>
      </a:lvl8pPr>
      <a:lvl9pPr marL="2866762" algn="l" defTabSz="716691" rtl="0" eaLnBrk="1" latinLnBrk="1" hangingPunct="1">
        <a:defRPr sz="1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4.xml.rels><?xml version="1.0" encoding="UTF-8" standalone="yes"?>
<Relationships xmlns="http://schemas.openxmlformats.org/package/2006/relationships"><Relationship Id="rId3" Type="http://schemas.openxmlformats.org/officeDocument/2006/relationships/hyperlink" Target="http://www.lpmkorea7.com/" TargetMode="External"/><Relationship Id="rId2" Type="http://schemas.openxmlformats.org/officeDocument/2006/relationships/hyperlink" Target="mailto:lpmkorea@hanmail.net" TargetMode="External"/><Relationship Id="rId1" Type="http://schemas.openxmlformats.org/officeDocument/2006/relationships/slideLayout" Target="../slideLayouts/slideLayout7.xml"/><Relationship Id="rId4" Type="http://schemas.openxmlformats.org/officeDocument/2006/relationships/image" Target="../media/image5.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슬라이드 번호 개체 틀 1"/>
          <p:cNvSpPr>
            <a:spLocks noGrp="1"/>
          </p:cNvSpPr>
          <p:nvPr>
            <p:ph type="sldNum" sz="quarter" idx="10"/>
          </p:nvPr>
        </p:nvSpPr>
        <p:spPr>
          <a:noFill/>
        </p:spPr>
        <p:txBody>
          <a:bodyPr/>
          <a:lstStyle/>
          <a:p>
            <a:fld id="{1689D028-7CB4-4BC3-9AC9-16E53EC198D8}" type="slidenum">
              <a:rPr lang="en-US" altLang="ko-KR" smtClean="0">
                <a:ea typeface="굴림" charset="-127"/>
              </a:rPr>
              <a:pPr/>
              <a:t>1</a:t>
            </a:fld>
            <a:endParaRPr lang="en-US" altLang="ko-KR" smtClean="0">
              <a:ea typeface="굴림" charset="-127"/>
            </a:endParaRPr>
          </a:p>
        </p:txBody>
      </p:sp>
      <p:sp>
        <p:nvSpPr>
          <p:cNvPr id="5124" name="Rectangle 2"/>
          <p:cNvSpPr>
            <a:spLocks noChangeArrowheads="1"/>
          </p:cNvSpPr>
          <p:nvPr/>
        </p:nvSpPr>
        <p:spPr bwMode="auto">
          <a:xfrm>
            <a:off x="0" y="0"/>
            <a:ext cx="672207" cy="7169150"/>
          </a:xfrm>
          <a:prstGeom prst="rect">
            <a:avLst/>
          </a:prstGeom>
          <a:solidFill>
            <a:srgbClr val="002060"/>
          </a:solidFill>
          <a:ln w="9525">
            <a:noFill/>
            <a:miter lim="800000"/>
            <a:headEnd/>
            <a:tailEnd/>
          </a:ln>
        </p:spPr>
        <p:txBody>
          <a:bodyPr wrap="none" lIns="71668" tIns="35835" rIns="71668" bIns="35835" anchor="ctr"/>
          <a:lstStyle/>
          <a:p>
            <a:endParaRPr lang="ko-KR" altLang="en-US"/>
          </a:p>
        </p:txBody>
      </p:sp>
      <p:sp>
        <p:nvSpPr>
          <p:cNvPr id="5125" name="Rectangle 16"/>
          <p:cNvSpPr>
            <a:spLocks noChangeArrowheads="1"/>
          </p:cNvSpPr>
          <p:nvPr/>
        </p:nvSpPr>
        <p:spPr bwMode="auto">
          <a:xfrm>
            <a:off x="0" y="5096742"/>
            <a:ext cx="672207" cy="2072407"/>
          </a:xfrm>
          <a:prstGeom prst="rect">
            <a:avLst/>
          </a:prstGeom>
          <a:solidFill>
            <a:srgbClr val="C00000"/>
          </a:solidFill>
          <a:ln w="9525">
            <a:noFill/>
            <a:miter lim="800000"/>
            <a:headEnd/>
            <a:tailEnd/>
          </a:ln>
        </p:spPr>
        <p:txBody>
          <a:bodyPr wrap="none" lIns="71668" tIns="35835" rIns="71668" bIns="35835" anchor="ctr"/>
          <a:lstStyle/>
          <a:p>
            <a:pPr algn="ctr"/>
            <a:endParaRPr lang="ko-KR" altLang="ko-KR"/>
          </a:p>
        </p:txBody>
      </p:sp>
      <p:sp>
        <p:nvSpPr>
          <p:cNvPr id="5126" name="Text Box 9"/>
          <p:cNvSpPr txBox="1">
            <a:spLocks noChangeArrowheads="1"/>
          </p:cNvSpPr>
          <p:nvPr/>
        </p:nvSpPr>
        <p:spPr bwMode="auto">
          <a:xfrm>
            <a:off x="3472566" y="365629"/>
            <a:ext cx="1721065" cy="272425"/>
          </a:xfrm>
          <a:prstGeom prst="rect">
            <a:avLst/>
          </a:prstGeom>
          <a:noFill/>
          <a:ln w="9525">
            <a:noFill/>
            <a:miter lim="800000"/>
            <a:headEnd/>
            <a:tailEnd/>
          </a:ln>
        </p:spPr>
        <p:txBody>
          <a:bodyPr wrap="none" lIns="71668" tIns="35835" rIns="71668" bIns="35835">
            <a:spAutoFit/>
          </a:bodyPr>
          <a:lstStyle/>
          <a:p>
            <a:r>
              <a:rPr lang="en-US" altLang="ko-KR" sz="1300" b="1" dirty="0">
                <a:solidFill>
                  <a:schemeClr val="accent5">
                    <a:lumMod val="50000"/>
                  </a:schemeClr>
                </a:solidFill>
              </a:rPr>
              <a:t>Equipping &amp; Caring</a:t>
            </a:r>
          </a:p>
        </p:txBody>
      </p:sp>
      <p:sp>
        <p:nvSpPr>
          <p:cNvPr id="5130" name="TextBox 32"/>
          <p:cNvSpPr txBox="1">
            <a:spLocks noChangeArrowheads="1"/>
          </p:cNvSpPr>
          <p:nvPr/>
        </p:nvSpPr>
        <p:spPr bwMode="auto">
          <a:xfrm rot="5400000">
            <a:off x="-3248472" y="3309862"/>
            <a:ext cx="7169149" cy="549424"/>
          </a:xfrm>
          <a:prstGeom prst="rect">
            <a:avLst/>
          </a:prstGeom>
          <a:noFill/>
          <a:ln w="9525">
            <a:noFill/>
            <a:miter lim="800000"/>
            <a:headEnd/>
            <a:tailEnd/>
          </a:ln>
        </p:spPr>
        <p:txBody>
          <a:bodyPr wrap="square" lIns="71668" tIns="35835" rIns="71668" bIns="35835">
            <a:spAutoFit/>
          </a:bodyPr>
          <a:lstStyle/>
          <a:p>
            <a:r>
              <a:rPr lang="en-US" altLang="ko-KR" sz="3100" dirty="0" smtClean="0">
                <a:solidFill>
                  <a:schemeClr val="bg1"/>
                </a:solidFill>
              </a:rPr>
              <a:t>    Lay  Pastors  Ministry        </a:t>
            </a:r>
            <a:r>
              <a:rPr lang="en-US" altLang="ko-KR" sz="3100" b="1" dirty="0" smtClean="0">
                <a:solidFill>
                  <a:schemeClr val="bg1"/>
                </a:solidFill>
              </a:rPr>
              <a:t>PACE</a:t>
            </a:r>
            <a:r>
              <a:rPr lang="en-US" altLang="ko-KR" sz="3100" dirty="0" smtClean="0">
                <a:solidFill>
                  <a:schemeClr val="bg1"/>
                </a:solidFill>
              </a:rPr>
              <a:t>  </a:t>
            </a:r>
            <a:endParaRPr lang="ko-KR" altLang="en-US" sz="3100" dirty="0">
              <a:solidFill>
                <a:schemeClr val="bg1"/>
              </a:solidFill>
            </a:endParaRPr>
          </a:p>
        </p:txBody>
      </p:sp>
      <p:sp>
        <p:nvSpPr>
          <p:cNvPr id="5131" name="Rectangle 2"/>
          <p:cNvSpPr>
            <a:spLocks noChangeArrowheads="1"/>
          </p:cNvSpPr>
          <p:nvPr/>
        </p:nvSpPr>
        <p:spPr bwMode="auto">
          <a:xfrm rot="-5400000">
            <a:off x="2920428" y="4736852"/>
            <a:ext cx="200200" cy="4664398"/>
          </a:xfrm>
          <a:prstGeom prst="rect">
            <a:avLst/>
          </a:prstGeom>
          <a:solidFill>
            <a:srgbClr val="002060"/>
          </a:solidFill>
          <a:ln w="9525">
            <a:noFill/>
            <a:miter lim="800000"/>
            <a:headEnd/>
            <a:tailEnd/>
          </a:ln>
        </p:spPr>
        <p:txBody>
          <a:bodyPr wrap="none" lIns="71668" tIns="35835" rIns="71668" bIns="35835" anchor="ctr"/>
          <a:lstStyle/>
          <a:p>
            <a:endParaRPr lang="ko-KR" altLang="en-US" dirty="0">
              <a:solidFill>
                <a:srgbClr val="FF6600"/>
              </a:solidFill>
            </a:endParaRPr>
          </a:p>
        </p:txBody>
      </p:sp>
      <p:sp>
        <p:nvSpPr>
          <p:cNvPr id="28" name="TextBox 27"/>
          <p:cNvSpPr txBox="1"/>
          <p:nvPr/>
        </p:nvSpPr>
        <p:spPr>
          <a:xfrm>
            <a:off x="1400219" y="4760773"/>
            <a:ext cx="144800" cy="287813"/>
          </a:xfrm>
          <a:prstGeom prst="rect">
            <a:avLst/>
          </a:prstGeom>
          <a:noFill/>
        </p:spPr>
        <p:txBody>
          <a:bodyPr wrap="none" lIns="71668" tIns="35835" rIns="71668" bIns="35835" rtlCol="0">
            <a:spAutoFit/>
          </a:bodyPr>
          <a:lstStyle/>
          <a:p>
            <a:endParaRPr lang="ko-KR" altLang="en-US" dirty="0"/>
          </a:p>
        </p:txBody>
      </p:sp>
      <p:pic>
        <p:nvPicPr>
          <p:cNvPr id="34818" name="Picture 2" descr="C:\Users\서병채\Desktop\바탕화면\사진들\마크모음\모자.jpg"/>
          <p:cNvPicPr>
            <a:picLocks noChangeAspect="1" noChangeArrowheads="1"/>
          </p:cNvPicPr>
          <p:nvPr/>
        </p:nvPicPr>
        <p:blipFill>
          <a:blip r:embed="rId2" cstate="print"/>
          <a:srcRect/>
          <a:stretch>
            <a:fillRect/>
          </a:stretch>
        </p:blipFill>
        <p:spPr bwMode="auto">
          <a:xfrm>
            <a:off x="744215" y="200199"/>
            <a:ext cx="1138912" cy="1512168"/>
          </a:xfrm>
          <a:prstGeom prst="rect">
            <a:avLst/>
          </a:prstGeom>
          <a:noFill/>
        </p:spPr>
      </p:pic>
      <p:sp>
        <p:nvSpPr>
          <p:cNvPr id="33799" name="Rectangle 7"/>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7" name="TextBox 16"/>
          <p:cNvSpPr txBox="1"/>
          <p:nvPr/>
        </p:nvSpPr>
        <p:spPr>
          <a:xfrm>
            <a:off x="1356283" y="2404208"/>
            <a:ext cx="3456384" cy="1180366"/>
          </a:xfrm>
          <a:prstGeom prst="rect">
            <a:avLst/>
          </a:prstGeom>
          <a:noFill/>
        </p:spPr>
        <p:txBody>
          <a:bodyPr wrap="square" lIns="71668" tIns="35835" rIns="71668" bIns="35835" rtlCol="0">
            <a:spAutoFit/>
          </a:bodyPr>
          <a:lstStyle/>
          <a:p>
            <a:pPr algn="ctr"/>
            <a:r>
              <a:rPr lang="en-US" altLang="ko-KR" sz="3600" b="1" dirty="0" smtClean="0">
                <a:solidFill>
                  <a:schemeClr val="accent5">
                    <a:lumMod val="50000"/>
                  </a:schemeClr>
                </a:solidFill>
                <a:latin typeface="+mj-lt"/>
              </a:rPr>
              <a:t>Participant’s </a:t>
            </a:r>
            <a:endParaRPr lang="en-US" altLang="ko-KR" sz="3600" b="1" dirty="0" smtClean="0">
              <a:solidFill>
                <a:schemeClr val="accent5">
                  <a:lumMod val="50000"/>
                </a:schemeClr>
              </a:solidFill>
              <a:latin typeface="+mj-lt"/>
            </a:endParaRPr>
          </a:p>
          <a:p>
            <a:pPr algn="ctr"/>
            <a:r>
              <a:rPr lang="en-US" altLang="ko-KR" sz="3600" b="1" dirty="0" smtClean="0">
                <a:solidFill>
                  <a:schemeClr val="accent5">
                    <a:lumMod val="50000"/>
                  </a:schemeClr>
                </a:solidFill>
                <a:latin typeface="+mj-lt"/>
              </a:rPr>
              <a:t>Manual</a:t>
            </a:r>
          </a:p>
        </p:txBody>
      </p:sp>
      <p:sp>
        <p:nvSpPr>
          <p:cNvPr id="18" name="Text Box 10"/>
          <p:cNvSpPr txBox="1">
            <a:spLocks noChangeArrowheads="1"/>
          </p:cNvSpPr>
          <p:nvPr/>
        </p:nvSpPr>
        <p:spPr bwMode="auto">
          <a:xfrm>
            <a:off x="3480519" y="632247"/>
            <a:ext cx="1656184" cy="410924"/>
          </a:xfrm>
          <a:prstGeom prst="rect">
            <a:avLst/>
          </a:prstGeom>
          <a:noFill/>
          <a:ln w="9525">
            <a:noFill/>
            <a:miter lim="800000"/>
            <a:headEnd/>
            <a:tailEnd/>
          </a:ln>
        </p:spPr>
        <p:txBody>
          <a:bodyPr wrap="square" lIns="71668" tIns="35835" rIns="71668" bIns="35835">
            <a:spAutoFit/>
          </a:bodyPr>
          <a:lstStyle/>
          <a:p>
            <a:pPr algn="dist"/>
            <a:r>
              <a:rPr lang="en-US" altLang="ko-KR" sz="1100" dirty="0" smtClean="0">
                <a:solidFill>
                  <a:schemeClr val="bg1">
                    <a:lumMod val="65000"/>
                  </a:schemeClr>
                </a:solidFill>
              </a:rPr>
              <a:t>To equip the saints</a:t>
            </a:r>
          </a:p>
          <a:p>
            <a:pPr algn="dist"/>
            <a:r>
              <a:rPr lang="en-US" altLang="ko-KR" sz="1100" dirty="0" smtClean="0">
                <a:solidFill>
                  <a:schemeClr val="bg1">
                    <a:lumMod val="65000"/>
                  </a:schemeClr>
                </a:solidFill>
              </a:rPr>
              <a:t>For the Pastoral care</a:t>
            </a:r>
            <a:endParaRPr lang="en-US" altLang="ko-KR" sz="1100" dirty="0">
              <a:solidFill>
                <a:schemeClr val="bg1">
                  <a:lumMod val="65000"/>
                </a:schemeClr>
              </a:solidFill>
            </a:endParaRPr>
          </a:p>
        </p:txBody>
      </p:sp>
      <p:cxnSp>
        <p:nvCxnSpPr>
          <p:cNvPr id="21" name="직선 연결선 20"/>
          <p:cNvCxnSpPr/>
          <p:nvPr/>
        </p:nvCxnSpPr>
        <p:spPr>
          <a:xfrm>
            <a:off x="1896343" y="6032847"/>
            <a:ext cx="0" cy="864096"/>
          </a:xfrm>
          <a:prstGeom prst="line">
            <a:avLst/>
          </a:prstGeom>
          <a:ln w="1905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4" name="직선 연결선 23"/>
          <p:cNvCxnSpPr/>
          <p:nvPr/>
        </p:nvCxnSpPr>
        <p:spPr>
          <a:xfrm>
            <a:off x="3552527" y="6032847"/>
            <a:ext cx="0" cy="864096"/>
          </a:xfrm>
          <a:prstGeom prst="line">
            <a:avLst/>
          </a:prstGeom>
          <a:ln w="19685">
            <a:solidFill>
              <a:schemeClr val="bg1"/>
            </a:solidFill>
          </a:ln>
        </p:spPr>
        <p:style>
          <a:lnRef idx="1">
            <a:schemeClr val="accent1"/>
          </a:lnRef>
          <a:fillRef idx="0">
            <a:schemeClr val="accent1"/>
          </a:fillRef>
          <a:effectRef idx="0">
            <a:schemeClr val="accent1"/>
          </a:effectRef>
          <a:fontRef idx="minor">
            <a:schemeClr val="tx1"/>
          </a:fontRef>
        </p:style>
      </p:cxnSp>
      <p:pic>
        <p:nvPicPr>
          <p:cNvPr id="19" name="_x112159592" descr="EMB00005e945a22"/>
          <p:cNvPicPr>
            <a:picLocks noChangeAspect="1" noChangeArrowheads="1"/>
          </p:cNvPicPr>
          <p:nvPr/>
        </p:nvPicPr>
        <p:blipFill>
          <a:blip r:embed="rId3" cstate="print"/>
          <a:srcRect l="35611" t="46123" r="23741" b="52243"/>
          <a:stretch>
            <a:fillRect/>
          </a:stretch>
        </p:blipFill>
        <p:spPr bwMode="auto">
          <a:xfrm>
            <a:off x="3552527" y="1064295"/>
            <a:ext cx="1512168" cy="93882"/>
          </a:xfrm>
          <a:prstGeom prst="rect">
            <a:avLst/>
          </a:prstGeom>
          <a:noFill/>
        </p:spPr>
      </p:pic>
      <p:cxnSp>
        <p:nvCxnSpPr>
          <p:cNvPr id="22" name="직선 연결선 21"/>
          <p:cNvCxnSpPr/>
          <p:nvPr/>
        </p:nvCxnSpPr>
        <p:spPr>
          <a:xfrm>
            <a:off x="1896343"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3" name="직선 연결선 22"/>
          <p:cNvCxnSpPr/>
          <p:nvPr/>
        </p:nvCxnSpPr>
        <p:spPr>
          <a:xfrm>
            <a:off x="4128591" y="5888831"/>
            <a:ext cx="0" cy="1008112"/>
          </a:xfrm>
          <a:prstGeom prst="line">
            <a:avLst/>
          </a:prstGeom>
          <a:ln w="22225">
            <a:solidFill>
              <a:schemeClr val="bg1"/>
            </a:solidFill>
          </a:ln>
        </p:spPr>
        <p:style>
          <a:lnRef idx="1">
            <a:schemeClr val="accent1"/>
          </a:lnRef>
          <a:fillRef idx="0">
            <a:schemeClr val="accent1"/>
          </a:fillRef>
          <a:effectRef idx="0">
            <a:schemeClr val="accent1"/>
          </a:effectRef>
          <a:fontRef idx="minor">
            <a:schemeClr val="tx1"/>
          </a:fontRef>
        </p:style>
      </p:cxnSp>
      <p:pic>
        <p:nvPicPr>
          <p:cNvPr id="26" name="Picture 11" descr="C:\Users\서병채\Desktop\3.jpg"/>
          <p:cNvPicPr>
            <a:picLocks noChangeAspect="1" noChangeArrowheads="1"/>
          </p:cNvPicPr>
          <p:nvPr/>
        </p:nvPicPr>
        <p:blipFill>
          <a:blip r:embed="rId4" cstate="print"/>
          <a:srcRect/>
          <a:stretch>
            <a:fillRect/>
          </a:stretch>
        </p:blipFill>
        <p:spPr bwMode="auto">
          <a:xfrm>
            <a:off x="744215" y="6032847"/>
            <a:ext cx="4632648" cy="919458"/>
          </a:xfrm>
          <a:prstGeom prst="rect">
            <a:avLst/>
          </a:prstGeom>
          <a:noFill/>
        </p:spPr>
      </p:pic>
      <p:sp>
        <p:nvSpPr>
          <p:cNvPr id="27" name="Text Box 9"/>
          <p:cNvSpPr txBox="1">
            <a:spLocks noChangeArrowheads="1"/>
          </p:cNvSpPr>
          <p:nvPr/>
        </p:nvSpPr>
        <p:spPr bwMode="auto">
          <a:xfrm>
            <a:off x="2472407" y="5744814"/>
            <a:ext cx="1224136" cy="287813"/>
          </a:xfrm>
          <a:prstGeom prst="rect">
            <a:avLst/>
          </a:prstGeom>
          <a:noFill/>
          <a:ln w="9525">
            <a:noFill/>
            <a:miter lim="800000"/>
            <a:headEnd/>
            <a:tailEnd/>
          </a:ln>
        </p:spPr>
        <p:txBody>
          <a:bodyPr wrap="square" lIns="71668" tIns="35835" rIns="71668" bIns="35835">
            <a:spAutoFit/>
          </a:bodyPr>
          <a:lstStyle/>
          <a:p>
            <a:r>
              <a:rPr lang="en-US" altLang="ko-KR" b="1" dirty="0" smtClean="0">
                <a:solidFill>
                  <a:schemeClr val="accent5">
                    <a:lumMod val="50000"/>
                  </a:schemeClr>
                </a:solidFill>
              </a:rPr>
              <a:t>Kenya Africa</a:t>
            </a:r>
            <a:endParaRPr lang="en-US" altLang="ko-KR" b="1" dirty="0">
              <a:solidFill>
                <a:schemeClr val="accent5">
                  <a:lumMod val="50000"/>
                </a:schemeClr>
              </a:solidFill>
            </a:endParaRPr>
          </a:p>
        </p:txBody>
      </p:sp>
      <p:pic>
        <p:nvPicPr>
          <p:cNvPr id="1026" name="Picture 2" descr="C:\Users\Owner\Desktop\바탕자료 모음  ■\대학로고 작은것.jpg"/>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2312826" y="3872607"/>
            <a:ext cx="1495425" cy="1438275"/>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10</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3</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10" name="표 9"/>
          <p:cNvGraphicFramePr>
            <a:graphicFrameLocks noGrp="1"/>
          </p:cNvGraphicFramePr>
          <p:nvPr/>
        </p:nvGraphicFramePr>
        <p:xfrm>
          <a:off x="888231" y="2576463"/>
          <a:ext cx="3584575" cy="897866"/>
        </p:xfrm>
        <a:graphic>
          <a:graphicData uri="http://schemas.openxmlformats.org/drawingml/2006/table">
            <a:tbl>
              <a:tblPr/>
              <a:tblGrid>
                <a:gridCol w="3584575"/>
              </a:tblGrid>
              <a:tr h="886440">
                <a:tc>
                  <a:txBody>
                    <a:bodyPr/>
                    <a:lstStyle/>
                    <a:p>
                      <a:pPr marL="0" marR="0" algn="just">
                        <a:lnSpc>
                          <a:spcPct val="120000"/>
                        </a:lnSpc>
                        <a:spcBef>
                          <a:spcPts val="0"/>
                        </a:spcBef>
                        <a:spcAft>
                          <a:spcPts val="160"/>
                        </a:spcAft>
                      </a:pPr>
                      <a:r>
                        <a:rPr lang="en-US" sz="1000" dirty="0">
                          <a:solidFill>
                            <a:srgbClr val="000000"/>
                          </a:solidFill>
                          <a:latin typeface="굴림"/>
                          <a:ea typeface="굴림"/>
                        </a:rPr>
                        <a:t>1. Prayer builds </a:t>
                      </a:r>
                      <a:r>
                        <a:rPr lang="en-US" sz="1000" u="sng" dirty="0">
                          <a:solidFill>
                            <a:srgbClr val="000000"/>
                          </a:solidFill>
                          <a:uFill>
                            <a:solidFill>
                              <a:srgbClr val="000000"/>
                            </a:solidFill>
                          </a:uFill>
                          <a:latin typeface="굴림"/>
                          <a:ea typeface="굴림"/>
                        </a:rPr>
                        <a:t>concern</a:t>
                      </a:r>
                      <a:r>
                        <a:rPr lang="en-US" sz="1000" dirty="0">
                          <a:solidFill>
                            <a:srgbClr val="000000"/>
                          </a:solidFill>
                          <a:latin typeface="굴림"/>
                          <a:ea typeface="굴림"/>
                        </a:rPr>
                        <a:t> for your people.</a:t>
                      </a:r>
                      <a:endParaRPr lang="en-US" sz="1000" dirty="0">
                        <a:solidFill>
                          <a:srgbClr val="000000"/>
                        </a:solidFill>
                        <a:latin typeface="바탕"/>
                      </a:endParaRPr>
                    </a:p>
                    <a:p>
                      <a:pPr marL="0" marR="0" algn="just">
                        <a:lnSpc>
                          <a:spcPct val="120000"/>
                        </a:lnSpc>
                        <a:spcBef>
                          <a:spcPts val="0"/>
                        </a:spcBef>
                        <a:spcAft>
                          <a:spcPts val="160"/>
                        </a:spcAft>
                      </a:pPr>
                      <a:r>
                        <a:rPr lang="en-US" sz="1000" dirty="0">
                          <a:solidFill>
                            <a:srgbClr val="000000"/>
                          </a:solidFill>
                          <a:latin typeface="굴림"/>
                          <a:ea typeface="굴림"/>
                        </a:rPr>
                        <a:t>2. Prayer unexpectedly builds a </a:t>
                      </a:r>
                      <a:r>
                        <a:rPr lang="en-US" sz="1000" u="sng" dirty="0">
                          <a:solidFill>
                            <a:srgbClr val="000000"/>
                          </a:solidFill>
                          <a:uFill>
                            <a:solidFill>
                              <a:srgbClr val="000000"/>
                            </a:solidFill>
                          </a:uFill>
                          <a:latin typeface="굴림"/>
                          <a:ea typeface="굴림"/>
                        </a:rPr>
                        <a:t>relationship.</a:t>
                      </a:r>
                      <a:endParaRPr lang="en-US" sz="1000" dirty="0">
                        <a:solidFill>
                          <a:srgbClr val="000000"/>
                        </a:solidFill>
                        <a:latin typeface="바탕"/>
                      </a:endParaRPr>
                    </a:p>
                    <a:p>
                      <a:pPr marL="0" marR="0" algn="just">
                        <a:lnSpc>
                          <a:spcPct val="120000"/>
                        </a:lnSpc>
                        <a:spcBef>
                          <a:spcPts val="0"/>
                        </a:spcBef>
                        <a:spcAft>
                          <a:spcPts val="160"/>
                        </a:spcAft>
                      </a:pPr>
                      <a:r>
                        <a:rPr lang="en-US" sz="1000" dirty="0">
                          <a:solidFill>
                            <a:srgbClr val="000000"/>
                          </a:solidFill>
                          <a:latin typeface="굴림"/>
                          <a:ea typeface="굴림"/>
                        </a:rPr>
                        <a:t>3. Prayer deepens your sense of </a:t>
                      </a:r>
                      <a:r>
                        <a:rPr lang="en-US" sz="1000" u="sng" dirty="0">
                          <a:solidFill>
                            <a:srgbClr val="000000"/>
                          </a:solidFill>
                          <a:uFill>
                            <a:solidFill>
                              <a:srgbClr val="000000"/>
                            </a:solidFill>
                          </a:uFill>
                          <a:latin typeface="굴림"/>
                          <a:ea typeface="굴림"/>
                        </a:rPr>
                        <a:t>responsibility.</a:t>
                      </a:r>
                      <a:endParaRPr lang="en-US" sz="1000" dirty="0">
                        <a:solidFill>
                          <a:srgbClr val="000000"/>
                        </a:solidFill>
                        <a:latin typeface="바탕"/>
                      </a:endParaRPr>
                    </a:p>
                    <a:p>
                      <a:pPr marL="0" marR="0" algn="just">
                        <a:lnSpc>
                          <a:spcPct val="120000"/>
                        </a:lnSpc>
                        <a:spcBef>
                          <a:spcPts val="0"/>
                        </a:spcBef>
                        <a:spcAft>
                          <a:spcPts val="160"/>
                        </a:spcAft>
                      </a:pPr>
                      <a:r>
                        <a:rPr lang="en-US" sz="1000" dirty="0">
                          <a:solidFill>
                            <a:srgbClr val="000000"/>
                          </a:solidFill>
                          <a:latin typeface="굴림"/>
                          <a:ea typeface="굴림"/>
                        </a:rPr>
                        <a:t>4. Prayer is a </a:t>
                      </a:r>
                      <a:r>
                        <a:rPr lang="en-US" sz="1000" u="sng" dirty="0">
                          <a:solidFill>
                            <a:srgbClr val="000000"/>
                          </a:solidFill>
                          <a:uFill>
                            <a:solidFill>
                              <a:srgbClr val="000000"/>
                            </a:solidFill>
                          </a:uFill>
                          <a:latin typeface="굴림"/>
                          <a:ea typeface="굴림"/>
                        </a:rPr>
                        <a:t>creative</a:t>
                      </a:r>
                      <a:r>
                        <a:rPr lang="en-US" sz="1000" dirty="0">
                          <a:solidFill>
                            <a:srgbClr val="000000"/>
                          </a:solidFill>
                          <a:latin typeface="굴림"/>
                          <a:ea typeface="굴림"/>
                        </a:rPr>
                        <a:t> time.</a:t>
                      </a:r>
                      <a:endParaRPr lang="en-US" sz="1000" dirty="0">
                        <a:solidFill>
                          <a:srgbClr val="000000"/>
                        </a:solidFill>
                        <a:latin typeface="바탕"/>
                      </a:endParaRPr>
                    </a:p>
                  </a:txBody>
                  <a:tcPr marL="90146" marR="90146" marT="45073" marB="4507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15362" name="Rectangle 2"/>
          <p:cNvSpPr>
            <a:spLocks noChangeArrowheads="1"/>
          </p:cNvSpPr>
          <p:nvPr/>
        </p:nvSpPr>
        <p:spPr bwMode="auto">
          <a:xfrm>
            <a:off x="0" y="256527"/>
            <a:ext cx="5376863"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COMMITMENTS (PP. 63-68)</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 BASIC OPERATIONAL COMMITMENTS IS TO</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t>
            </a: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 A C E</a:t>
            </a: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 for five to ten households.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Be</a:t>
            </a: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____________________ to your people.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_______________ each one on a regular basis.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Be an </a:t>
            </a: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E</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 - Lay Pastors commit themselves to pray faithfully for their people, the five to ten households. In addition to the fundamental purpose of prayer, prayer does four things:</a:t>
            </a: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__________________ - Let your people know you are available by telling them you are available, and then follow through by being available.</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Two cautions: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1. No one can be available all the time. Explain this to your people. It will make sense to them. Your commitment is to be available as much as you can. Often this will call for a _________________ of your own plans.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2. Some people with great needs such as physical, financial, social, or psychological will take undue advantage of your "love with skin on." The solution is to be honest with them, be assertive, and explain that you cannot continue giving that much time. Decide what is reasonable and tell them you can give that much time but no more. You may need to refer some people with deep needs to a professional.</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_______________ - This commitment is to:</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5364" name="Rectangle 4"/>
          <p:cNvSpPr>
            <a:spLocks noChangeArrowheads="1"/>
          </p:cNvSpPr>
          <p:nvPr/>
        </p:nvSpPr>
        <p:spPr bwMode="auto">
          <a:xfrm>
            <a:off x="0" y="6464895"/>
            <a:ext cx="5376863" cy="43088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Make a " ________ _____________" within one to six weeks after receiving    your list of households and being commissioned.</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11</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4338" name="Rectangle 2"/>
          <p:cNvSpPr>
            <a:spLocks noChangeArrowheads="1"/>
          </p:cNvSpPr>
          <p:nvPr/>
        </p:nvSpPr>
        <p:spPr bwMode="auto">
          <a:xfrm>
            <a:off x="0" y="346683"/>
            <a:ext cx="5376863" cy="35702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Make a minimum of _______ ____________ ______ ________, two of which are  to be home visits in a year's time. The other ten contacts can be phone calls, faxes, e-mail, cards, letters, an intentional greeting at church or at the grocery store.</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E</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______________ - God calls us to be _______________. Being an example is one of the three ___________________ in the Magna </a:t>
            </a:r>
            <a:r>
              <a:rPr kumimoji="1" lang="en-US" altLang="ko-KR" sz="11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Carta</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of the Lay Pastor Ministry (I Peter 5:3). Two additional scriptures are I Timothy 4:12 and Titus 2:7.</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We can be examples in the same way Jesus was:</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 One who ______________ the Father.</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b. One who ______________ people.</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c. One who ______________ his or her church.</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d. One who ______________ and 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SEVEN ADDITIONAL COMMITMENTS</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(PP. 66-67)</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Commitments of __________ to Jesus Christ.</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Commitment of ___________ and ______________.</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3. Commitment of ___________ or ___________ as long as the Lord leads.</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4337" name="_x85793544"/>
          <p:cNvSpPr>
            <a:spLocks noChangeArrowheads="1"/>
          </p:cNvSpPr>
          <p:nvPr/>
        </p:nvSpPr>
        <p:spPr bwMode="auto">
          <a:xfrm>
            <a:off x="3912567" y="3944615"/>
            <a:ext cx="947738" cy="325437"/>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smtClean="0">
                <a:ln>
                  <a:noFill/>
                </a:ln>
                <a:solidFill>
                  <a:srgbClr val="000000"/>
                </a:solidFill>
                <a:effectLst/>
                <a:latin typeface="굴림" pitchFamily="50" charset="-127"/>
                <a:ea typeface="맑은 고딕" pitchFamily="50" charset="-127"/>
                <a:cs typeface="굴림" pitchFamily="50" charset="-127"/>
              </a:rPr>
              <a:t>SP #7</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4340" name="Rectangle 4"/>
          <p:cNvSpPr>
            <a:spLocks noChangeArrowheads="1"/>
          </p:cNvSpPr>
          <p:nvPr/>
        </p:nvSpPr>
        <p:spPr bwMode="auto">
          <a:xfrm>
            <a:off x="0" y="3728591"/>
            <a:ext cx="5376863" cy="303159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4. Commitment to continue being _________________.</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5. Commitment to being ___________________ (pp. 71-77).</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There will be three means of accountability:</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 Regular reports</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b. Telling about your ministry at the Lay Pastors meetings</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c. Pastoral supervision</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6. Commitment to the church and your ________________ _________________.</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7. Commitment to the church and your ________________ of the Lay Pastors.</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YOU ARE NOT COMMITTING TO DISCIPLING OR PROBLEM SOLVING. YOU ARE COMMITING YOURSELF TO ________________ ______________, AND ____________________ WITHIN THE BORDERS OF </a:t>
            </a:r>
            <a:r>
              <a:rPr kumimoji="1" lang="en-US" altLang="ko-KR" sz="15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 A C E.</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5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You are "__________ ________ _________ _______" not a </a:t>
            </a:r>
            <a:r>
              <a:rPr kumimoji="1" lang="en-US" altLang="ko-KR" sz="11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discipler</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or counselor.</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LAB</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0" name="_x27124976"/>
          <p:cNvSpPr>
            <a:spLocks noChangeArrowheads="1"/>
          </p:cNvSpPr>
          <p:nvPr/>
        </p:nvSpPr>
        <p:spPr bwMode="auto">
          <a:xfrm>
            <a:off x="3768551" y="1856383"/>
            <a:ext cx="1346869" cy="360040"/>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#5, 6</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12</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4</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3316" name="Rectangle 4"/>
          <p:cNvSpPr>
            <a:spLocks noChangeArrowheads="1"/>
          </p:cNvSpPr>
          <p:nvPr/>
        </p:nvSpPr>
        <p:spPr bwMode="auto">
          <a:xfrm>
            <a:off x="0" y="344215"/>
            <a:ext cx="5376863" cy="390876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 call  (PP. 79-92)</a:t>
            </a: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GOD TAKES THE INITIATIVE </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 81)</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Biblical examples: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 (Ex. 3 &amp; 4) _____________ (I Sam. 3) ___________ (Matt. 4:18-20)</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When God uses another's voice, as with Samuel. He will confirm it in the person's spirit by His Spirit (Rom. 8:16).</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3. We must distinguish between "call" and send. In every case God first _________________ a person to Himself, then ___________ them out to do their ministry. Jesus ____________ His disciples, ___________ them, and then _______ them out as apostles.</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4. No arm twisting (p. 82). Don't say ________ until you've __________ about it; don't say ______ until you've ____________ about it.</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GOD GIVES GIFTS WITH WHICH TO DO MINISTRY </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 85)</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3313" name="_x26525032"/>
          <p:cNvSpPr>
            <a:spLocks noChangeArrowheads="1"/>
          </p:cNvSpPr>
          <p:nvPr/>
        </p:nvSpPr>
        <p:spPr bwMode="auto">
          <a:xfrm>
            <a:off x="3912567" y="4664695"/>
            <a:ext cx="947738" cy="325437"/>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smtClean="0">
                <a:ln>
                  <a:noFill/>
                </a:ln>
                <a:solidFill>
                  <a:srgbClr val="000000"/>
                </a:solidFill>
                <a:effectLst/>
                <a:latin typeface="굴림" pitchFamily="50" charset="-127"/>
                <a:ea typeface="맑은 고딕" pitchFamily="50" charset="-127"/>
                <a:cs typeface="굴림" pitchFamily="50" charset="-127"/>
              </a:rPr>
              <a:t>SP #8</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3318" name="Rectangle 6"/>
          <p:cNvSpPr>
            <a:spLocks noChangeArrowheads="1"/>
          </p:cNvSpPr>
          <p:nvPr/>
        </p:nvSpPr>
        <p:spPr bwMode="auto">
          <a:xfrm>
            <a:off x="0" y="4016623"/>
            <a:ext cx="5376863" cy="64633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He gives gifts to every Christian (I </a:t>
            </a:r>
            <a:r>
              <a:rPr kumimoji="1" lang="en-US" altLang="ko-KR" sz="12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Cor</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12:4-7, 11). Romans 12:6-8 informs us that each Christian is uniquely gifted for ministry. The nature of this uniqueness is illustrated by the following story:</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3319" name="Rectangle 7"/>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4" name="직사각형 13"/>
          <p:cNvSpPr/>
          <p:nvPr/>
        </p:nvSpPr>
        <p:spPr>
          <a:xfrm>
            <a:off x="0" y="5240759"/>
            <a:ext cx="5376863" cy="1600438"/>
          </a:xfrm>
          <a:prstGeom prst="rect">
            <a:avLst/>
          </a:prstGeom>
          <a:ln>
            <a:solidFill>
              <a:schemeClr val="accent1">
                <a:alpha val="99000"/>
              </a:schemeClr>
            </a:solidFill>
          </a:ln>
        </p:spPr>
        <p:txBody>
          <a:bodyPr wrap="square">
            <a:spAutoFit/>
          </a:bodyPr>
          <a:lstStyle/>
          <a:p>
            <a:pPr algn="ctr"/>
            <a:r>
              <a:rPr lang="en-US" altLang="ko-KR" b="1" dirty="0" smtClean="0"/>
              <a:t>THE ANIMAL SCHOOL</a:t>
            </a:r>
            <a:endParaRPr lang="en-US" altLang="ko-KR" dirty="0" smtClean="0"/>
          </a:p>
          <a:p>
            <a:pPr algn="just"/>
            <a:r>
              <a:rPr lang="en-US" altLang="ko-KR" sz="1200" dirty="0" smtClean="0"/>
              <a:t>One time the animals had a school. The curriculum consisted of running, climbing, flying and swimming, and all the animals had to take all the subjects.</a:t>
            </a:r>
          </a:p>
          <a:p>
            <a:pPr algn="just"/>
            <a:r>
              <a:rPr lang="en-US" altLang="ko-KR" sz="1200" dirty="0" smtClean="0"/>
              <a:t>The duck excelled in swimming and he made passing grades in flying, but he was practically hopeless in running. Because he was having to stay after school to spend extra hours in running, he injured his webbed feet. This slowed his swimming to average.</a:t>
            </a:r>
            <a:endParaRPr lang="en-US" altLang="ko-KR" sz="12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13</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522198"/>
            <a:ext cx="5376863" cy="2308324"/>
          </a:xfrm>
          <a:prstGeom prst="rect">
            <a:avLst/>
          </a:prstGeom>
          <a:ln>
            <a:solidFill>
              <a:schemeClr val="accent1">
                <a:alpha val="99000"/>
              </a:schemeClr>
            </a:solidFill>
          </a:ln>
        </p:spPr>
        <p:txBody>
          <a:bodyPr wrap="square">
            <a:spAutoFit/>
          </a:bodyPr>
          <a:lstStyle/>
          <a:p>
            <a:pPr algn="just"/>
            <a:r>
              <a:rPr lang="en-US" altLang="ko-KR" sz="1200" dirty="0" smtClean="0"/>
              <a:t>The eagle was considered a problem pupil and was disciplined severely. In the climbing class he beat all the others to the top of the tree. He had used his own way of getting there.</a:t>
            </a:r>
          </a:p>
          <a:p>
            <a:pPr algn="just"/>
            <a:r>
              <a:rPr lang="en-US" altLang="ko-KR" sz="1200" dirty="0" smtClean="0"/>
              <a:t>The rabbit started at the top of the class in running, but he had a nervous breakdown and had to drop out of school on account of so much make-up work in swimming.</a:t>
            </a:r>
          </a:p>
          <a:p>
            <a:pPr algn="just"/>
            <a:r>
              <a:rPr lang="en-US" altLang="ko-KR" sz="1200" dirty="0" smtClean="0"/>
              <a:t>The squirrel led the class in climbing but his flying teacher made him start his flying lessons from the ground up instead of from the top of the tree down. He developed charley horses from over-exertion at the take-off and began getting C's in climbing and D's in running.</a:t>
            </a:r>
          </a:p>
          <a:p>
            <a:pPr algn="just"/>
            <a:r>
              <a:rPr lang="en-US" altLang="ko-KR" sz="1200" dirty="0" smtClean="0"/>
              <a:t>The practical prairie dog apprenticed her offspring to a badger when the school authorities refused to add digging to the curriculum.</a:t>
            </a:r>
            <a:endParaRPr lang="en-US" altLang="ko-KR" sz="1200" dirty="0"/>
          </a:p>
        </p:txBody>
      </p:sp>
      <p:sp>
        <p:nvSpPr>
          <p:cNvPr id="10" name="직사각형 9"/>
          <p:cNvSpPr/>
          <p:nvPr/>
        </p:nvSpPr>
        <p:spPr>
          <a:xfrm>
            <a:off x="0" y="3008511"/>
            <a:ext cx="5376863" cy="2308324"/>
          </a:xfrm>
          <a:prstGeom prst="rect">
            <a:avLst/>
          </a:prstGeom>
        </p:spPr>
        <p:txBody>
          <a:bodyPr wrap="square">
            <a:spAutoFit/>
          </a:bodyPr>
          <a:lstStyle/>
          <a:p>
            <a:r>
              <a:rPr lang="en-US" altLang="ko-KR" sz="1200" dirty="0" smtClean="0"/>
              <a:t>2. Our gifts are to be used (I Pet. 4:10).</a:t>
            </a:r>
          </a:p>
          <a:p>
            <a:endParaRPr lang="en-US" altLang="ko-KR" sz="1200" dirty="0" smtClean="0"/>
          </a:p>
          <a:p>
            <a:r>
              <a:rPr lang="en-US" altLang="ko-KR" sz="1200" dirty="0" smtClean="0"/>
              <a:t>3. The two </a:t>
            </a:r>
            <a:r>
              <a:rPr lang="en-US" altLang="ko-KR" sz="1200" dirty="0" err="1" smtClean="0"/>
              <a:t>pastoring</a:t>
            </a:r>
            <a:r>
              <a:rPr lang="en-US" altLang="ko-KR" sz="1200" dirty="0" smtClean="0"/>
              <a:t> gifts are ___________ and ____________________ (Read    Rom. 12:8). </a:t>
            </a:r>
          </a:p>
          <a:p>
            <a:r>
              <a:rPr lang="en-US" altLang="ko-KR" sz="1200" dirty="0" smtClean="0"/>
              <a:t>a. Mercy: An inward feeling of __________________, sympathy for, and  empathy with a desire to help another.</a:t>
            </a:r>
          </a:p>
          <a:p>
            <a:r>
              <a:rPr lang="en-US" altLang="ko-KR" sz="1200" dirty="0" smtClean="0"/>
              <a:t>b. Encouragement: To ______________ with courage, confidence and hope, _________________, stimulate or help. The Greek word translated "encourage" combines (1) exhorting, (2) comforting, and (3) encouraging.</a:t>
            </a:r>
          </a:p>
          <a:p>
            <a:endParaRPr lang="en-US" altLang="ko-KR" sz="1200" dirty="0" smtClean="0"/>
          </a:p>
          <a:p>
            <a:r>
              <a:rPr lang="en-US" altLang="ko-KR" sz="1200" dirty="0" smtClean="0"/>
              <a:t>4. Six steps which help one to find his or her gift and place of ministry: (p. 86)</a:t>
            </a:r>
            <a:endParaRPr lang="en-US" altLang="ko-KR" sz="1200" dirty="0"/>
          </a:p>
        </p:txBody>
      </p:sp>
      <p:sp>
        <p:nvSpPr>
          <p:cNvPr id="1229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2292" name="Rectangle 4"/>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3" name="직사각형 12"/>
          <p:cNvSpPr/>
          <p:nvPr/>
        </p:nvSpPr>
        <p:spPr>
          <a:xfrm>
            <a:off x="0" y="5456783"/>
            <a:ext cx="5376863" cy="1384995"/>
          </a:xfrm>
          <a:prstGeom prst="rect">
            <a:avLst/>
          </a:prstGeom>
          <a:ln>
            <a:solidFill>
              <a:schemeClr val="accent1"/>
            </a:solidFill>
          </a:ln>
        </p:spPr>
        <p:txBody>
          <a:bodyPr wrap="square">
            <a:spAutoFit/>
          </a:bodyPr>
          <a:lstStyle/>
          <a:p>
            <a:r>
              <a:rPr lang="en-US" altLang="ko-KR" sz="1200" b="1" dirty="0" smtClean="0"/>
              <a:t>* </a:t>
            </a:r>
            <a:r>
              <a:rPr lang="en-US" altLang="ko-KR" sz="1200" dirty="0" smtClean="0"/>
              <a:t>Open yourself to God as a </a:t>
            </a:r>
            <a:r>
              <a:rPr lang="en-US" altLang="ko-KR" sz="1200" u="sng" dirty="0" smtClean="0"/>
              <a:t>channel</a:t>
            </a:r>
            <a:r>
              <a:rPr lang="en-US" altLang="ko-KR" sz="1200" dirty="0" smtClean="0"/>
              <a:t> for His use.</a:t>
            </a:r>
          </a:p>
          <a:p>
            <a:r>
              <a:rPr lang="en-US" altLang="ko-KR" sz="1200" b="1" dirty="0" smtClean="0"/>
              <a:t>* </a:t>
            </a:r>
            <a:r>
              <a:rPr lang="en-US" altLang="ko-KR" sz="1200" dirty="0" smtClean="0"/>
              <a:t>Examine your </a:t>
            </a:r>
            <a:r>
              <a:rPr lang="en-US" altLang="ko-KR" sz="1200" u="sng" dirty="0" smtClean="0"/>
              <a:t>aspirations</a:t>
            </a:r>
            <a:r>
              <a:rPr lang="en-US" altLang="ko-KR" sz="1200" dirty="0" smtClean="0"/>
              <a:t> for Christ in service.</a:t>
            </a:r>
          </a:p>
          <a:p>
            <a:r>
              <a:rPr lang="en-US" altLang="ko-KR" sz="1200" b="1" dirty="0" smtClean="0"/>
              <a:t>*</a:t>
            </a:r>
            <a:r>
              <a:rPr lang="en-US" altLang="ko-KR" sz="1200" dirty="0" smtClean="0"/>
              <a:t> Identify the </a:t>
            </a:r>
            <a:r>
              <a:rPr lang="en-US" altLang="ko-KR" sz="1200" u="sng" dirty="0" smtClean="0"/>
              <a:t>needs</a:t>
            </a:r>
            <a:r>
              <a:rPr lang="en-US" altLang="ko-KR" sz="1200" dirty="0" smtClean="0"/>
              <a:t> you believe to be most crucial.</a:t>
            </a:r>
          </a:p>
          <a:p>
            <a:r>
              <a:rPr lang="en-US" altLang="ko-KR" sz="1200" b="1" dirty="0" smtClean="0"/>
              <a:t>*</a:t>
            </a:r>
            <a:r>
              <a:rPr lang="en-US" altLang="ko-KR" sz="1200" dirty="0" smtClean="0"/>
              <a:t> </a:t>
            </a:r>
            <a:r>
              <a:rPr lang="en-US" altLang="ko-KR" sz="1200" u="sng" dirty="0" smtClean="0"/>
              <a:t>Evaluate</a:t>
            </a:r>
            <a:r>
              <a:rPr lang="en-US" altLang="ko-KR" sz="1200" dirty="0" smtClean="0"/>
              <a:t> the results of your efforts to serve</a:t>
            </a:r>
          </a:p>
          <a:p>
            <a:r>
              <a:rPr lang="en-US" altLang="ko-KR" sz="1200" b="1" dirty="0" smtClean="0"/>
              <a:t>*</a:t>
            </a:r>
            <a:r>
              <a:rPr lang="en-US" altLang="ko-KR" sz="1200" dirty="0" smtClean="0"/>
              <a:t> Following the </a:t>
            </a:r>
            <a:r>
              <a:rPr lang="en-US" altLang="ko-KR" sz="1200" u="sng" dirty="0" smtClean="0"/>
              <a:t>guidance</a:t>
            </a:r>
            <a:r>
              <a:rPr lang="en-US" altLang="ko-KR" sz="1200" dirty="0" smtClean="0"/>
              <a:t> of the Holy Spirit as He leads</a:t>
            </a:r>
          </a:p>
          <a:p>
            <a:r>
              <a:rPr lang="en-US" altLang="ko-KR" sz="1200" dirty="0" smtClean="0"/>
              <a:t>  you into obedience to Christ.</a:t>
            </a:r>
          </a:p>
          <a:p>
            <a:r>
              <a:rPr lang="en-US" altLang="ko-KR" sz="1200" b="1" dirty="0" smtClean="0"/>
              <a:t>*</a:t>
            </a:r>
            <a:r>
              <a:rPr lang="en-US" altLang="ko-KR" sz="1200" dirty="0" smtClean="0"/>
              <a:t> Remain alert to the </a:t>
            </a:r>
            <a:r>
              <a:rPr lang="en-US" altLang="ko-KR" sz="1200" u="sng" dirty="0" smtClean="0"/>
              <a:t>response</a:t>
            </a:r>
            <a:r>
              <a:rPr lang="en-US" altLang="ko-KR" sz="1200" dirty="0" smtClean="0"/>
              <a:t> of other Christians.</a:t>
            </a:r>
            <a:endParaRPr lang="en-US" altLang="ko-KR" sz="1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14</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488231"/>
            <a:ext cx="5376863" cy="1754326"/>
          </a:xfrm>
          <a:prstGeom prst="rect">
            <a:avLst/>
          </a:prstGeom>
        </p:spPr>
        <p:txBody>
          <a:bodyPr wrap="square">
            <a:spAutoFit/>
          </a:bodyPr>
          <a:lstStyle/>
          <a:p>
            <a:r>
              <a:rPr lang="en-US" altLang="ko-KR" sz="1200" b="1" dirty="0" smtClean="0"/>
              <a:t>C. GOD CALLS ORDINARY PEOPLE TO BE LAY PASTORS</a:t>
            </a:r>
            <a:endParaRPr lang="en-US" altLang="ko-KR" sz="1200" dirty="0" smtClean="0"/>
          </a:p>
          <a:p>
            <a:r>
              <a:rPr lang="en-US" altLang="ko-KR" sz="1200" dirty="0" smtClean="0"/>
              <a:t>1. Ordinary Christians often think they are neither __________________ nor _______________________ to minister to others.</a:t>
            </a:r>
          </a:p>
          <a:p>
            <a:r>
              <a:rPr lang="en-US" altLang="ko-KR" sz="1200" dirty="0" smtClean="0"/>
              <a:t>a. No one is worthy. The greatest apostle, Paul, saw himself as "the least of the apostles," "undeserving," and even confessed, "I am nothing" (I Cor. 15.9, II Cor. 12:11). He did not see himself as a "trained speaker" (II Cor. 11:6). He accomplished what he did, not because he was extraordinary or perfect, but because of the _____________ _____ ___________ (I Cor. 15:10). So it is us with us!</a:t>
            </a:r>
            <a:endParaRPr lang="en-US" altLang="ko-KR" sz="1200" dirty="0"/>
          </a:p>
        </p:txBody>
      </p:sp>
      <p:sp>
        <p:nvSpPr>
          <p:cNvPr id="10" name="직사각형 9"/>
          <p:cNvSpPr/>
          <p:nvPr/>
        </p:nvSpPr>
        <p:spPr>
          <a:xfrm>
            <a:off x="0" y="2288431"/>
            <a:ext cx="5376863" cy="5262979"/>
          </a:xfrm>
          <a:prstGeom prst="rect">
            <a:avLst/>
          </a:prstGeom>
          <a:ln>
            <a:solidFill>
              <a:schemeClr val="accent1">
                <a:alpha val="99000"/>
              </a:schemeClr>
            </a:solidFill>
          </a:ln>
        </p:spPr>
        <p:txBody>
          <a:bodyPr wrap="square">
            <a:spAutoFit/>
          </a:bodyPr>
          <a:lstStyle/>
          <a:p>
            <a:pPr algn="ctr"/>
            <a:r>
              <a:rPr lang="en-US" altLang="ko-KR" sz="1200" b="1" i="1" dirty="0" smtClean="0"/>
              <a:t>WHO IS EQUAL TO SUCH A TASK?</a:t>
            </a:r>
            <a:endParaRPr lang="en-US" altLang="ko-KR" sz="1200" dirty="0" smtClean="0"/>
          </a:p>
          <a:p>
            <a:pPr algn="ctr"/>
            <a:r>
              <a:rPr lang="en-US" altLang="ko-KR" sz="1200" dirty="0" smtClean="0"/>
              <a:t>A study of II Corinthians 2:14 through 3:12</a:t>
            </a:r>
          </a:p>
          <a:p>
            <a:r>
              <a:rPr lang="en-US" altLang="ko-KR" sz="1200" dirty="0" smtClean="0"/>
              <a:t>THE TASK</a:t>
            </a:r>
          </a:p>
          <a:p>
            <a:r>
              <a:rPr lang="en-US" altLang="ko-KR" sz="1200" b="1" dirty="0" smtClean="0"/>
              <a:t>   Paul: </a:t>
            </a:r>
            <a:r>
              <a:rPr lang="en-US" altLang="ko-KR" sz="1200" dirty="0" smtClean="0"/>
              <a:t>Spread the Gospel (2:14-16a).</a:t>
            </a:r>
          </a:p>
          <a:p>
            <a:r>
              <a:rPr lang="en-US" altLang="ko-KR" sz="1200" b="1" dirty="0" smtClean="0"/>
              <a:t>   Me: </a:t>
            </a:r>
            <a:r>
              <a:rPr lang="en-US" altLang="ko-KR" sz="1200" dirty="0" smtClean="0"/>
              <a:t>Care for God's people (I Peter 5:1-4).</a:t>
            </a:r>
          </a:p>
          <a:p>
            <a:r>
              <a:rPr lang="en-US" altLang="ko-KR" sz="1200" dirty="0" smtClean="0"/>
              <a:t>THE RELUCTANCE</a:t>
            </a:r>
          </a:p>
          <a:p>
            <a:r>
              <a:rPr lang="en-US" altLang="ko-KR" sz="1200" b="1" dirty="0" smtClean="0"/>
              <a:t>   Paul: </a:t>
            </a:r>
            <a:r>
              <a:rPr lang="en-US" altLang="ko-KR" sz="1200" dirty="0" smtClean="0"/>
              <a:t>"Who is equal to such as task?" (1:16)</a:t>
            </a:r>
          </a:p>
          <a:p>
            <a:r>
              <a:rPr lang="en-US" altLang="ko-KR" sz="1200" b="1" dirty="0" smtClean="0"/>
              <a:t>   Me: </a:t>
            </a:r>
            <a:r>
              <a:rPr lang="en-US" altLang="ko-KR" sz="1200" dirty="0" smtClean="0"/>
              <a:t>"Who is equal to such a task?“</a:t>
            </a:r>
          </a:p>
          <a:p>
            <a:r>
              <a:rPr lang="en-US" altLang="ko-KR" sz="1200" dirty="0" smtClean="0"/>
              <a:t>THE INCOMPETENCE</a:t>
            </a:r>
          </a:p>
          <a:p>
            <a:r>
              <a:rPr lang="en-US" altLang="ko-KR" sz="1200" b="1" dirty="0" smtClean="0"/>
              <a:t>   Paul: </a:t>
            </a:r>
            <a:r>
              <a:rPr lang="en-US" altLang="ko-KR" sz="1200" dirty="0" smtClean="0"/>
              <a:t>"Not that we are competent in ourselves" (3:5).</a:t>
            </a:r>
          </a:p>
          <a:p>
            <a:r>
              <a:rPr lang="en-US" altLang="ko-KR" sz="1200" b="1" dirty="0" smtClean="0"/>
              <a:t>   Me: </a:t>
            </a:r>
            <a:r>
              <a:rPr lang="en-US" altLang="ko-KR" sz="1200" dirty="0" smtClean="0"/>
              <a:t>"Not that I am competent in myself.“</a:t>
            </a:r>
          </a:p>
          <a:p>
            <a:r>
              <a:rPr lang="en-US" altLang="ko-KR" sz="1200" dirty="0" smtClean="0"/>
              <a:t>THE COMPETENCE</a:t>
            </a:r>
          </a:p>
          <a:p>
            <a:r>
              <a:rPr lang="en-US" altLang="ko-KR" sz="1200" b="1" dirty="0" smtClean="0"/>
              <a:t>   Paul:</a:t>
            </a:r>
            <a:r>
              <a:rPr lang="en-US" altLang="ko-KR" sz="1200" dirty="0" smtClean="0"/>
              <a:t> "He has made us competent as ministers" (3:6).</a:t>
            </a:r>
          </a:p>
          <a:p>
            <a:r>
              <a:rPr lang="en-US" altLang="ko-KR" sz="1200" b="1" dirty="0" smtClean="0"/>
              <a:t>   Me: </a:t>
            </a:r>
            <a:r>
              <a:rPr lang="en-US" altLang="ko-KR" sz="1200" dirty="0" smtClean="0"/>
              <a:t>"He makes me competent as a Lay Pastor.” </a:t>
            </a:r>
          </a:p>
          <a:p>
            <a:r>
              <a:rPr lang="en-US" altLang="ko-KR" sz="1200" dirty="0" smtClean="0"/>
              <a:t>THE SUCCESS</a:t>
            </a:r>
          </a:p>
          <a:p>
            <a:r>
              <a:rPr lang="en-US" altLang="ko-KR" sz="1200" b="1" dirty="0" smtClean="0"/>
              <a:t>   Paul:</a:t>
            </a:r>
            <a:r>
              <a:rPr lang="en-US" altLang="ko-KR" sz="1200" dirty="0" smtClean="0"/>
              <a:t> Ministered like a man sent from God (2:17b). Ministered with  boldness (3:12).</a:t>
            </a:r>
          </a:p>
          <a:p>
            <a:r>
              <a:rPr lang="en-US" altLang="ko-KR" sz="1200" b="1" dirty="0" smtClean="0"/>
              <a:t>   Me:</a:t>
            </a:r>
            <a:r>
              <a:rPr lang="en-US" altLang="ko-KR" sz="1200" dirty="0" smtClean="0"/>
              <a:t> I will care for God's people like a minister sent from God. I will be a Lay Pastor who is bold in ministry.</a:t>
            </a:r>
          </a:p>
          <a:p>
            <a:endParaRPr lang="en-US" altLang="ko-KR" sz="1200" dirty="0" smtClean="0"/>
          </a:p>
          <a:p>
            <a:r>
              <a:rPr lang="en-US" altLang="ko-KR" sz="1200" dirty="0" smtClean="0"/>
              <a:t>* If we do the task we are equal to, what we do will be far less than God expects. We will be "equal to such a task" to the extent we depend on the Spirit of God. We too can reach Paul's conclusion: "Therefore, since through God's mercy we have this ministry, we do not lose heart" (II Cor. 4:1).</a:t>
            </a:r>
          </a:p>
          <a:p>
            <a:endParaRPr lang="en-US" altLang="ko-KR" sz="1200" dirty="0" smtClean="0"/>
          </a:p>
          <a:p>
            <a:endParaRPr lang="en-US" altLang="ko-KR" sz="1200" dirty="0" smtClean="0"/>
          </a:p>
          <a:p>
            <a:endParaRPr lang="en-US" altLang="ko-KR"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15</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488231"/>
            <a:ext cx="5376863" cy="1569660"/>
          </a:xfrm>
          <a:prstGeom prst="rect">
            <a:avLst/>
          </a:prstGeom>
        </p:spPr>
        <p:txBody>
          <a:bodyPr wrap="square">
            <a:spAutoFit/>
          </a:bodyPr>
          <a:lstStyle/>
          <a:p>
            <a:r>
              <a:rPr lang="en-US" altLang="ko-KR" sz="1200" dirty="0" smtClean="0"/>
              <a:t>b. No one is competent to do God's work. Again, Paul declares that he is not competent in himself, but attributes his competence to __________ - "Our competence comes from God" (II Cor. 3:5). His words are: "God has made us competent as ministers" (11 Cor. 3:6).</a:t>
            </a:r>
          </a:p>
          <a:p>
            <a:r>
              <a:rPr lang="en-US" altLang="ko-KR" sz="1200" dirty="0" smtClean="0"/>
              <a:t>c. Jesus knows that, by ourselves, we are neither worthy nor competent, for he said that if we are to bear fruit we must ________________ in him. He also taught, "Apart from me you can do ______________________" (John 15:4-5).</a:t>
            </a:r>
            <a:endParaRPr lang="en-US" altLang="ko-KR" sz="1200" dirty="0"/>
          </a:p>
        </p:txBody>
      </p:sp>
      <p:sp>
        <p:nvSpPr>
          <p:cNvPr id="10" name="직사각형 9"/>
          <p:cNvSpPr/>
          <p:nvPr/>
        </p:nvSpPr>
        <p:spPr>
          <a:xfrm>
            <a:off x="0" y="2144415"/>
            <a:ext cx="5376863" cy="646331"/>
          </a:xfrm>
          <a:prstGeom prst="rect">
            <a:avLst/>
          </a:prstGeom>
          <a:ln>
            <a:solidFill>
              <a:schemeClr val="accent1">
                <a:alpha val="99000"/>
              </a:schemeClr>
            </a:solidFill>
          </a:ln>
        </p:spPr>
        <p:txBody>
          <a:bodyPr wrap="square">
            <a:spAutoFit/>
          </a:bodyPr>
          <a:lstStyle/>
          <a:p>
            <a:pPr algn="just"/>
            <a:r>
              <a:rPr lang="en-US" altLang="ko-KR" sz="1200" dirty="0" smtClean="0"/>
              <a:t>Ability to minister is neither an issue of worthiness nor competence,  it is an issue of gifts, call, and </a:t>
            </a:r>
            <a:r>
              <a:rPr lang="en-US" altLang="ko-KR" sz="1200" u="sng" dirty="0" smtClean="0"/>
              <a:t>remaining</a:t>
            </a:r>
            <a:r>
              <a:rPr lang="en-US" altLang="ko-KR" sz="1200" dirty="0" smtClean="0"/>
              <a:t> in Jesus. No Christian is without God's gifts and call. His Spirit enables us to "remain" in Jesus.</a:t>
            </a:r>
            <a:endParaRPr lang="en-US" altLang="ko-KR" sz="1200" dirty="0"/>
          </a:p>
        </p:txBody>
      </p:sp>
      <p:sp>
        <p:nvSpPr>
          <p:cNvPr id="11" name="직사각형 10"/>
          <p:cNvSpPr/>
          <p:nvPr/>
        </p:nvSpPr>
        <p:spPr>
          <a:xfrm>
            <a:off x="0" y="2936503"/>
            <a:ext cx="5376863" cy="2123658"/>
          </a:xfrm>
          <a:prstGeom prst="rect">
            <a:avLst/>
          </a:prstGeom>
        </p:spPr>
        <p:txBody>
          <a:bodyPr wrap="square">
            <a:spAutoFit/>
          </a:bodyPr>
          <a:lstStyle/>
          <a:p>
            <a:r>
              <a:rPr lang="en-US" altLang="ko-KR" sz="1200" dirty="0" smtClean="0"/>
              <a:t>2. God uses ordinary Christians to do the extraordinary.</a:t>
            </a:r>
          </a:p>
          <a:p>
            <a:r>
              <a:rPr lang="en-US" altLang="ko-KR" sz="1200" dirty="0" smtClean="0"/>
              <a:t>a. Gideon was a "mighty man of valor," not because of his outstanding ability but because of his ____________________ _______ __________.</a:t>
            </a:r>
          </a:p>
          <a:p>
            <a:r>
              <a:rPr lang="en-US" altLang="ko-KR" sz="1200" dirty="0" smtClean="0"/>
              <a:t>b. Amos was an ordinary shepherd when God called him to be a prophet. His effectiveness was not in his great insights and oratory, but in his _________ ___________ __________.</a:t>
            </a:r>
          </a:p>
          <a:p>
            <a:r>
              <a:rPr lang="en-US" altLang="ko-KR" sz="1200" dirty="0" smtClean="0"/>
              <a:t>c. A layperson, Robert Slocum, wrote in his book, </a:t>
            </a:r>
            <a:r>
              <a:rPr lang="en-US" altLang="ko-KR" sz="1200" i="1" dirty="0" smtClean="0"/>
              <a:t>Maximizing Your</a:t>
            </a:r>
            <a:r>
              <a:rPr lang="en-US" altLang="ko-KR" sz="1200" dirty="0" smtClean="0"/>
              <a:t> </a:t>
            </a:r>
            <a:r>
              <a:rPr lang="en-US" altLang="ko-KR" sz="1200" i="1" dirty="0" smtClean="0"/>
              <a:t>Ministry</a:t>
            </a:r>
            <a:r>
              <a:rPr lang="en-US" altLang="ko-KR" sz="1200" dirty="0" smtClean="0"/>
              <a:t>,</a:t>
            </a:r>
            <a:r>
              <a:rPr lang="en-US" altLang="ko-KR" sz="1200" i="1" dirty="0" smtClean="0"/>
              <a:t> </a:t>
            </a:r>
            <a:r>
              <a:rPr lang="en-US" altLang="ko-KR" sz="1200" dirty="0" smtClean="0"/>
              <a:t>"I am convinced the effective church for the twenty-first century will be the church that mobilizes, equips, empowers and supports ____________________ Christians in ministry" (p. 171 in </a:t>
            </a:r>
            <a:r>
              <a:rPr lang="en-US" altLang="ko-KR" sz="1200" i="1" dirty="0" smtClean="0"/>
              <a:t>The Lay Driven Church</a:t>
            </a:r>
            <a:r>
              <a:rPr lang="en-US" altLang="ko-KR" sz="1200" dirty="0" smtClean="0"/>
              <a:t>).</a:t>
            </a:r>
            <a:endParaRPr lang="en-US" altLang="ko-KR" sz="1200" dirty="0"/>
          </a:p>
        </p:txBody>
      </p:sp>
      <p:sp>
        <p:nvSpPr>
          <p:cNvPr id="12" name="직사각형 11"/>
          <p:cNvSpPr/>
          <p:nvPr/>
        </p:nvSpPr>
        <p:spPr>
          <a:xfrm>
            <a:off x="0" y="5096743"/>
            <a:ext cx="5376863" cy="738664"/>
          </a:xfrm>
          <a:prstGeom prst="rect">
            <a:avLst/>
          </a:prstGeom>
          <a:ln>
            <a:solidFill>
              <a:schemeClr val="accent1">
                <a:alpha val="99000"/>
              </a:schemeClr>
            </a:solidFill>
          </a:ln>
        </p:spPr>
        <p:txBody>
          <a:bodyPr wrap="square">
            <a:spAutoFit/>
          </a:bodyPr>
          <a:lstStyle/>
          <a:p>
            <a:pPr algn="just"/>
            <a:r>
              <a:rPr lang="en-US" altLang="ko-KR" dirty="0" smtClean="0"/>
              <a:t>Ability to be a Lay Pastor is not an issue of being an extraordinary person, but an issue of discerning the call of God</a:t>
            </a:r>
          </a:p>
          <a:p>
            <a:pPr algn="just"/>
            <a:r>
              <a:rPr lang="en-US" altLang="ko-KR" dirty="0" smtClean="0"/>
              <a:t>and being obedient to it.</a:t>
            </a:r>
            <a:endParaRPr lang="en-US" altLang="ko-KR" dirty="0"/>
          </a:p>
        </p:txBody>
      </p:sp>
      <p:sp>
        <p:nvSpPr>
          <p:cNvPr id="13" name="직사각형 12"/>
          <p:cNvSpPr/>
          <p:nvPr/>
        </p:nvSpPr>
        <p:spPr>
          <a:xfrm>
            <a:off x="0" y="5960839"/>
            <a:ext cx="5376863" cy="954107"/>
          </a:xfrm>
          <a:prstGeom prst="rect">
            <a:avLst/>
          </a:prstGeom>
        </p:spPr>
        <p:txBody>
          <a:bodyPr wrap="square">
            <a:spAutoFit/>
          </a:bodyPr>
          <a:lstStyle/>
          <a:p>
            <a:r>
              <a:rPr lang="en-US" altLang="ko-KR" dirty="0" smtClean="0"/>
              <a:t>3. There are standards of accepting ordinary people</a:t>
            </a:r>
          </a:p>
          <a:p>
            <a:r>
              <a:rPr lang="en-US" altLang="ko-KR" dirty="0" smtClean="0"/>
              <a:t>a. Biblical models of required standards:</a:t>
            </a:r>
          </a:p>
          <a:p>
            <a:r>
              <a:rPr lang="en-US" altLang="ko-KR" dirty="0" smtClean="0"/>
              <a:t>1) Moses was to select capable men who _____________ God and were</a:t>
            </a:r>
            <a:endParaRPr lang="en-US" altLang="ko-KR"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16</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522198"/>
            <a:ext cx="5376863" cy="3785652"/>
          </a:xfrm>
          <a:prstGeom prst="rect">
            <a:avLst/>
          </a:prstGeom>
        </p:spPr>
        <p:txBody>
          <a:bodyPr wrap="square">
            <a:spAutoFit/>
          </a:bodyPr>
          <a:lstStyle/>
          <a:p>
            <a:r>
              <a:rPr lang="en-US" altLang="ko-KR" sz="1200" dirty="0" smtClean="0"/>
              <a:t>______________________ (Ex. 18:21).</a:t>
            </a:r>
          </a:p>
          <a:p>
            <a:endParaRPr lang="en-US" altLang="ko-KR" sz="1200" dirty="0" smtClean="0"/>
          </a:p>
          <a:p>
            <a:r>
              <a:rPr lang="en-US" altLang="ko-KR" sz="1200" dirty="0" smtClean="0"/>
              <a:t>2) The Jerusalem church was to "choose seven men from among you who are known to be full of the ________ _______ and _____________" (Acts 6:3).</a:t>
            </a:r>
          </a:p>
          <a:p>
            <a:endParaRPr lang="en-US" altLang="ko-KR" sz="1200" dirty="0" smtClean="0"/>
          </a:p>
          <a:p>
            <a:r>
              <a:rPr lang="en-US" altLang="ko-KR" sz="1200" dirty="0" smtClean="0"/>
              <a:t>b. What would you suggest the standards for a Lay Pastor should be?</a:t>
            </a:r>
          </a:p>
          <a:p>
            <a:endParaRPr lang="en-US" altLang="ko-KR" sz="1200" dirty="0" smtClean="0"/>
          </a:p>
          <a:p>
            <a:r>
              <a:rPr lang="en-US" altLang="ko-KR" sz="1200" b="1" dirty="0" smtClean="0"/>
              <a:t>D. SOME PAY OFFS FOR GOING WHEN GOD SENDS YOU TO CARE FOR HIS PEOPLE ARE:</a:t>
            </a:r>
          </a:p>
          <a:p>
            <a:endParaRPr lang="en-US" altLang="ko-KR" sz="1200" b="1" dirty="0" smtClean="0"/>
          </a:p>
          <a:p>
            <a:r>
              <a:rPr lang="en-US" altLang="ko-KR" sz="1200" b="1" dirty="0" smtClean="0"/>
              <a:t>1. </a:t>
            </a:r>
            <a:r>
              <a:rPr lang="en-US" altLang="ko-KR" sz="1200" dirty="0" smtClean="0"/>
              <a:t>Accelerated spiritual _____________.</a:t>
            </a:r>
          </a:p>
          <a:p>
            <a:pPr marL="342900" indent="-342900">
              <a:buAutoNum type="arabicPeriod"/>
            </a:pPr>
            <a:endParaRPr lang="en-US" altLang="ko-KR" sz="1200" dirty="0" smtClean="0"/>
          </a:p>
          <a:p>
            <a:r>
              <a:rPr lang="en-US" altLang="ko-KR" sz="1200" b="1" dirty="0" smtClean="0"/>
              <a:t>2. </a:t>
            </a:r>
            <a:r>
              <a:rPr lang="en-US" altLang="ko-KR" sz="1200" dirty="0" smtClean="0"/>
              <a:t>The joy of new friendships and ever-deepening ______________________.</a:t>
            </a:r>
          </a:p>
          <a:p>
            <a:endParaRPr lang="en-US" altLang="ko-KR" sz="1200" dirty="0" smtClean="0"/>
          </a:p>
          <a:p>
            <a:r>
              <a:rPr lang="en-US" altLang="ko-KR" sz="1200" b="1" dirty="0" smtClean="0"/>
              <a:t>3</a:t>
            </a:r>
            <a:r>
              <a:rPr lang="en-US" altLang="ko-KR" sz="1200" dirty="0" smtClean="0"/>
              <a:t>. An inner sense of ______________________ which comes from using your gifts in significant ministry.</a:t>
            </a:r>
          </a:p>
          <a:p>
            <a:endParaRPr lang="en-US" altLang="ko-KR" sz="1200" dirty="0" smtClean="0"/>
          </a:p>
          <a:p>
            <a:r>
              <a:rPr lang="en-US" altLang="ko-KR" sz="1200" b="1" dirty="0" smtClean="0"/>
              <a:t>4. </a:t>
            </a:r>
            <a:r>
              <a:rPr lang="en-US" altLang="ko-KR" sz="1200" dirty="0" smtClean="0"/>
              <a:t>The caring person is ____________ _________ in the act of caring.</a:t>
            </a:r>
          </a:p>
          <a:p>
            <a:endParaRPr lang="en-US" altLang="ko-KR" sz="1200" dirty="0" smtClean="0"/>
          </a:p>
          <a:p>
            <a:r>
              <a:rPr lang="en-US" altLang="ko-KR" sz="1200" b="1" dirty="0" smtClean="0"/>
              <a:t>5. </a:t>
            </a:r>
            <a:r>
              <a:rPr lang="en-US" altLang="ko-KR" sz="1200" dirty="0" smtClean="0"/>
              <a:t>The future benefit: "the crown of glory" (I Pet. 5:4).</a:t>
            </a:r>
            <a:endParaRPr lang="en-US" altLang="ko-KR" sz="12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17</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5</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194" name="Rectangle 2"/>
          <p:cNvSpPr>
            <a:spLocks noChangeArrowheads="1"/>
          </p:cNvSpPr>
          <p:nvPr/>
        </p:nvSpPr>
        <p:spPr bwMode="auto">
          <a:xfrm>
            <a:off x="0" y="356554"/>
            <a:ext cx="5376864"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3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BUILDING A RELATIONSHIP </a:t>
            </a:r>
            <a:r>
              <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(PP. 33,48-49)</a:t>
            </a: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"PASTORAL CARE IS A _________________________.“</a:t>
            </a: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Read again the full quote by Alastair Campbell on page 6 of this manual.</a:t>
            </a: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(below)</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8193" name="_x85795384"/>
          <p:cNvSpPr>
            <a:spLocks noChangeArrowheads="1"/>
          </p:cNvSpPr>
          <p:nvPr/>
        </p:nvSpPr>
        <p:spPr bwMode="auto">
          <a:xfrm>
            <a:off x="3552527" y="1496343"/>
            <a:ext cx="1440160" cy="360040"/>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smtClean="0">
                <a:ln>
                  <a:noFill/>
                </a:ln>
                <a:solidFill>
                  <a:srgbClr val="000000"/>
                </a:solidFill>
                <a:effectLst/>
                <a:latin typeface="굴림" pitchFamily="50" charset="-127"/>
                <a:ea typeface="맑은 고딕" pitchFamily="50" charset="-127"/>
                <a:cs typeface="굴림" pitchFamily="50" charset="-127"/>
              </a:rPr>
              <a:t>SP #10</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8196" name="Rectangle 4"/>
          <p:cNvSpPr>
            <a:spLocks noChangeArrowheads="1"/>
          </p:cNvSpPr>
          <p:nvPr/>
        </p:nvSpPr>
        <p:spPr bwMode="auto">
          <a:xfrm>
            <a:off x="0" y="1476018"/>
            <a:ext cx="5376863" cy="266226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1" hangingPunct="1">
              <a:lnSpc>
                <a:spcPct val="100000"/>
              </a:lnSpc>
              <a:spcBef>
                <a:spcPct val="0"/>
              </a:spcBef>
              <a:spcAft>
                <a:spcPct val="0"/>
              </a:spcAft>
              <a:buClrTx/>
              <a:buSzTx/>
              <a:buFontTx/>
              <a:buNone/>
              <a:tabLst/>
            </a:pPr>
            <a:endPar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HOW TO BUILD A RELATIONSHIP</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RELATIONSHIP MAKES PASTORAL CARE POSSIBLE</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Care is recognized as ___________, ________________, and _______________.</a:t>
            </a:r>
          </a:p>
          <a:p>
            <a:pPr marL="228600" marR="0" lvl="0" indent="-228600" algn="just" defTabSz="914400" rtl="0" eaLnBrk="0" fontAlgn="base" latinLnBrk="0" hangingPunct="0">
              <a:lnSpc>
                <a:spcPct val="100000"/>
              </a:lnSpc>
              <a:spcBef>
                <a:spcPct val="0"/>
              </a:spcBef>
              <a:spcAft>
                <a:spcPct val="0"/>
              </a:spcAft>
              <a:buClrTx/>
              <a:buSzTx/>
              <a:buFontTx/>
              <a:buAutoNum type="arabi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It makes it easier to ask for ___________.</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3. Needs can be ______________________ before people have to bring   themselves to ask for help.</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Pastoral care is 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1" name="직사각형 10"/>
          <p:cNvSpPr/>
          <p:nvPr/>
        </p:nvSpPr>
        <p:spPr>
          <a:xfrm>
            <a:off x="0" y="4520679"/>
            <a:ext cx="5376863" cy="1600438"/>
          </a:xfrm>
          <a:prstGeom prst="rect">
            <a:avLst/>
          </a:prstGeom>
          <a:ln>
            <a:solidFill>
              <a:schemeClr val="accent1">
                <a:alpha val="99000"/>
              </a:schemeClr>
            </a:solidFill>
          </a:ln>
        </p:spPr>
        <p:txBody>
          <a:bodyPr wrap="square">
            <a:spAutoFit/>
          </a:bodyPr>
          <a:lstStyle/>
          <a:p>
            <a:r>
              <a:rPr lang="en-US" altLang="ko-KR" b="1" dirty="0" smtClean="0"/>
              <a:t>Alastair Campbell</a:t>
            </a:r>
            <a:r>
              <a:rPr lang="en-US" altLang="ko-KR" dirty="0" smtClean="0"/>
              <a:t> (Scottish theologian): </a:t>
            </a:r>
          </a:p>
          <a:p>
            <a:pPr algn="just"/>
            <a:r>
              <a:rPr lang="en-US" altLang="ko-KR" sz="1200" dirty="0" smtClean="0"/>
              <a:t>"Pastoral care is not correctly understood if it is viewed within the framework of professionalism . . . . Pastoral care is a relationship founded upon the </a:t>
            </a:r>
            <a:r>
              <a:rPr lang="en-US" altLang="ko-KR" sz="1200" u="sng" dirty="0" smtClean="0"/>
              <a:t>Integrity</a:t>
            </a:r>
            <a:r>
              <a:rPr lang="en-US" altLang="ko-KR" sz="1200" dirty="0" smtClean="0"/>
              <a:t> of the individual. Such a relationship does not depend upon the acquisition of knowledge or the development of skill. Rather, it depends on a </a:t>
            </a:r>
            <a:r>
              <a:rPr lang="en-US" altLang="ko-KR" sz="1200" u="sng" dirty="0" smtClean="0"/>
              <a:t>Caring</a:t>
            </a:r>
            <a:r>
              <a:rPr lang="en-US" altLang="ko-KR" sz="1200" dirty="0" smtClean="0"/>
              <a:t> </a:t>
            </a:r>
            <a:r>
              <a:rPr lang="en-US" altLang="ko-KR" sz="1200" u="sng" dirty="0" smtClean="0"/>
              <a:t>Attitude</a:t>
            </a:r>
            <a:r>
              <a:rPr lang="en-US" altLang="ko-KR" sz="1200" dirty="0" smtClean="0"/>
              <a:t> toward others which comes from our own experience of pain, fears, and loss, and our own release from their deadening grip."</a:t>
            </a:r>
            <a:endParaRPr lang="en-US" altLang="ko-KR" sz="12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18</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6</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30" name="Rectangle 6"/>
          <p:cNvSpPr>
            <a:spLocks noChangeArrowheads="1"/>
          </p:cNvSpPr>
          <p:nvPr/>
        </p:nvSpPr>
        <p:spPr bwMode="auto">
          <a:xfrm>
            <a:off x="0" y="416223"/>
            <a:ext cx="5376863" cy="184665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ABOUT LISTENING (PP. 114-119)</a:t>
            </a:r>
          </a:p>
          <a:p>
            <a:pPr marL="0" marR="0" lvl="0" indent="0" algn="ctr"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THERE ARE TWO KINDS OF LISTENING</a:t>
            </a: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Passive: Not __________________ only ________________. This means that you must be present and interested. Give a smile, a friendly nod of the head, or other gesture of concern that tells people you are with them.</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031" name="Rectangle 7"/>
          <p:cNvSpPr>
            <a:spLocks noChangeArrowheads="1"/>
          </p:cNvSpPr>
          <p:nvPr/>
        </p:nvSpPr>
        <p:spPr bwMode="auto">
          <a:xfrm>
            <a:off x="0" y="2447109"/>
            <a:ext cx="5376863" cy="147732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Active: Reflecting what you think the other person is intending to say by ____________________ what you have heard. This assures both you and the other person talking that you are understanding what he or she is saying. If you have misunderstood, the other person has a chance to correct you.</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032" name="Rectangle 8"/>
          <p:cNvSpPr>
            <a:spLocks noChangeArrowheads="1"/>
          </p:cNvSpPr>
          <p:nvPr/>
        </p:nvSpPr>
        <p:spPr bwMode="auto">
          <a:xfrm>
            <a:off x="0" y="4281571"/>
            <a:ext cx="5376863" cy="249299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3. Both kinds of listening achieve these three ends:</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People feel loved and helped because someone has ____________ their struggles, pains, fears, joys, and problems. Listening is a _______________ form of love.</a:t>
            </a: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People are _______________ when you "hear" them. They feel that they have been taken seriously.</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Acquaintance is transformed into a _________________ when people feel they have been heard, thereby opening the window of opportunity for ongoing pastoral care.</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027" name="_x94861408"/>
          <p:cNvSpPr>
            <a:spLocks noChangeArrowheads="1"/>
          </p:cNvSpPr>
          <p:nvPr/>
        </p:nvSpPr>
        <p:spPr bwMode="auto">
          <a:xfrm>
            <a:off x="3840559" y="704255"/>
            <a:ext cx="1274414" cy="392633"/>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#11</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4" name="직사각형 13"/>
          <p:cNvSpPr/>
          <p:nvPr/>
        </p:nvSpPr>
        <p:spPr>
          <a:xfrm>
            <a:off x="960239" y="1928391"/>
            <a:ext cx="3456384" cy="738664"/>
          </a:xfrm>
          <a:prstGeom prst="rect">
            <a:avLst/>
          </a:prstGeom>
          <a:ln>
            <a:solidFill>
              <a:schemeClr val="accent1">
                <a:alpha val="99000"/>
              </a:schemeClr>
            </a:solidFill>
          </a:ln>
        </p:spPr>
        <p:txBody>
          <a:bodyPr wrap="square">
            <a:spAutoFit/>
          </a:bodyPr>
          <a:lstStyle/>
          <a:p>
            <a:pPr lvl="0" algn="ctr" defTabSz="914400" fontAlgn="base">
              <a:spcBef>
                <a:spcPct val="0"/>
              </a:spcBef>
              <a:spcAft>
                <a:spcPct val="0"/>
              </a:spcAft>
            </a:pPr>
            <a:r>
              <a:rPr kumimoji="1" lang="en-US" altLang="ko-KR" b="1" dirty="0" smtClean="0">
                <a:solidFill>
                  <a:srgbClr val="000000"/>
                </a:solidFill>
                <a:latin typeface="굴림" pitchFamily="50" charset="-127"/>
                <a:ea typeface="굴림" pitchFamily="50" charset="-127"/>
                <a:cs typeface="굴림" pitchFamily="50" charset="-127"/>
              </a:rPr>
              <a:t>The Listener's Prayer</a:t>
            </a:r>
            <a:endParaRPr kumimoji="1" lang="en-US" altLang="ko-KR" dirty="0" smtClean="0">
              <a:latin typeface="굴림" pitchFamily="50" charset="-127"/>
              <a:ea typeface="굴림" pitchFamily="50" charset="-127"/>
              <a:cs typeface="굴림" pitchFamily="50" charset="-127"/>
            </a:endParaRPr>
          </a:p>
          <a:p>
            <a:pPr lvl="0" algn="ctr" defTabSz="914400" eaLnBrk="0" fontAlgn="base" latinLnBrk="0" hangingPunct="0">
              <a:spcBef>
                <a:spcPct val="0"/>
              </a:spcBef>
              <a:spcAft>
                <a:spcPct val="0"/>
              </a:spcAft>
            </a:pPr>
            <a:r>
              <a:rPr kumimoji="1" lang="en-US" altLang="ko-KR" dirty="0" smtClean="0">
                <a:solidFill>
                  <a:srgbClr val="000000"/>
                </a:solidFill>
                <a:latin typeface="굴림" pitchFamily="50" charset="-127"/>
                <a:ea typeface="굴림" pitchFamily="50" charset="-127"/>
                <a:cs typeface="굴림" pitchFamily="50" charset="-127"/>
              </a:rPr>
              <a:t>"God, keep your arm around me and</a:t>
            </a:r>
            <a:endParaRPr kumimoji="1" lang="en-US" altLang="ko-KR" dirty="0" smtClean="0">
              <a:latin typeface="굴림" pitchFamily="50" charset="-127"/>
              <a:ea typeface="굴림" pitchFamily="50" charset="-127"/>
              <a:cs typeface="굴림" pitchFamily="50" charset="-127"/>
            </a:endParaRPr>
          </a:p>
          <a:p>
            <a:pPr lvl="0" algn="ctr" defTabSz="914400" eaLnBrk="0" fontAlgn="base" latinLnBrk="0" hangingPunct="0">
              <a:spcBef>
                <a:spcPct val="0"/>
              </a:spcBef>
              <a:spcAft>
                <a:spcPct val="0"/>
              </a:spcAft>
            </a:pPr>
            <a:r>
              <a:rPr kumimoji="1" lang="en-US" altLang="ko-KR" dirty="0" smtClean="0">
                <a:solidFill>
                  <a:srgbClr val="000000"/>
                </a:solidFill>
                <a:latin typeface="굴림" pitchFamily="50" charset="-127"/>
                <a:ea typeface="굴림" pitchFamily="50" charset="-127"/>
                <a:cs typeface="굴림" pitchFamily="50" charset="-127"/>
              </a:rPr>
              <a:t>your hand over my mouth.“</a:t>
            </a:r>
          </a:p>
        </p:txBody>
      </p:sp>
      <p:sp>
        <p:nvSpPr>
          <p:cNvPr id="16" name="직사각형 15"/>
          <p:cNvSpPr/>
          <p:nvPr/>
        </p:nvSpPr>
        <p:spPr>
          <a:xfrm>
            <a:off x="0" y="3656584"/>
            <a:ext cx="5376863" cy="738664"/>
          </a:xfrm>
          <a:prstGeom prst="rect">
            <a:avLst/>
          </a:prstGeom>
          <a:ln>
            <a:solidFill>
              <a:schemeClr val="accent1">
                <a:alpha val="99000"/>
              </a:schemeClr>
            </a:solidFill>
          </a:ln>
        </p:spPr>
        <p:txBody>
          <a:bodyPr wrap="square">
            <a:spAutoFit/>
          </a:bodyPr>
          <a:lstStyle/>
          <a:p>
            <a:pPr lvl="0" algn="ctr" defTabSz="914400" fontAlgn="base">
              <a:spcBef>
                <a:spcPct val="0"/>
              </a:spcBef>
              <a:spcAft>
                <a:spcPct val="0"/>
              </a:spcAft>
            </a:pPr>
            <a:r>
              <a:rPr kumimoji="1" lang="en-US" altLang="ko-KR" dirty="0" smtClean="0">
                <a:solidFill>
                  <a:srgbClr val="000000"/>
                </a:solidFill>
                <a:latin typeface="굴림" pitchFamily="50" charset="-127"/>
                <a:ea typeface="굴림" pitchFamily="50" charset="-127"/>
                <a:cs typeface="굴림" pitchFamily="50" charset="-127"/>
              </a:rPr>
              <a:t>I know you believe you understand what you </a:t>
            </a:r>
            <a:endParaRPr kumimoji="1" lang="en-US" altLang="ko-KR" dirty="0" smtClean="0">
              <a:latin typeface="굴림" pitchFamily="50" charset="-127"/>
              <a:ea typeface="굴림" pitchFamily="50" charset="-127"/>
              <a:cs typeface="굴림" pitchFamily="50" charset="-127"/>
            </a:endParaRPr>
          </a:p>
          <a:p>
            <a:pPr lvl="0" algn="ctr" defTabSz="914400" eaLnBrk="0" fontAlgn="base" latinLnBrk="0" hangingPunct="0">
              <a:spcBef>
                <a:spcPct val="0"/>
              </a:spcBef>
              <a:spcAft>
                <a:spcPct val="0"/>
              </a:spcAft>
            </a:pPr>
            <a:r>
              <a:rPr kumimoji="1" lang="en-US" altLang="ko-KR" dirty="0" smtClean="0">
                <a:solidFill>
                  <a:srgbClr val="000000"/>
                </a:solidFill>
                <a:latin typeface="굴림" pitchFamily="50" charset="-127"/>
                <a:ea typeface="굴림" pitchFamily="50" charset="-127"/>
                <a:cs typeface="굴림" pitchFamily="50" charset="-127"/>
              </a:rPr>
              <a:t>think I said, but I am not sure you realize that </a:t>
            </a:r>
            <a:endParaRPr kumimoji="1" lang="en-US" altLang="ko-KR" dirty="0" smtClean="0">
              <a:latin typeface="굴림" pitchFamily="50" charset="-127"/>
              <a:ea typeface="굴림" pitchFamily="50" charset="-127"/>
              <a:cs typeface="굴림" pitchFamily="50" charset="-127"/>
            </a:endParaRPr>
          </a:p>
          <a:p>
            <a:pPr lvl="0" algn="ctr" defTabSz="914400" eaLnBrk="0" fontAlgn="base" latinLnBrk="0" hangingPunct="0">
              <a:spcBef>
                <a:spcPct val="0"/>
              </a:spcBef>
              <a:spcAft>
                <a:spcPct val="0"/>
              </a:spcAft>
            </a:pPr>
            <a:r>
              <a:rPr kumimoji="1" lang="en-US" altLang="ko-KR" dirty="0" smtClean="0">
                <a:solidFill>
                  <a:srgbClr val="000000"/>
                </a:solidFill>
                <a:latin typeface="굴림" pitchFamily="50" charset="-127"/>
                <a:ea typeface="굴림" pitchFamily="50" charset="-127"/>
                <a:cs typeface="굴림" pitchFamily="50" charset="-127"/>
              </a:rPr>
              <a:t>what you heard is not what I meant.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19</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488232"/>
            <a:ext cx="5376863" cy="5688632"/>
          </a:xfrm>
          <a:prstGeom prst="rect">
            <a:avLst/>
          </a:prstGeom>
        </p:spPr>
        <p:txBody>
          <a:bodyPr wrap="square">
            <a:spAutoFit/>
          </a:bodyPr>
          <a:lstStyle/>
          <a:p>
            <a:r>
              <a:rPr lang="en-US" altLang="ko-KR" sz="1200" b="1" dirty="0" smtClean="0"/>
              <a:t>B. THREE HELPFUL LISTENING SKILLS</a:t>
            </a:r>
          </a:p>
          <a:p>
            <a:endParaRPr lang="en-US" altLang="ko-KR" sz="1200" dirty="0" smtClean="0"/>
          </a:p>
          <a:p>
            <a:pPr marL="228600" indent="-228600">
              <a:buAutoNum type="arabicPeriod"/>
            </a:pPr>
            <a:r>
              <a:rPr lang="en-US" altLang="ko-KR" sz="1200" dirty="0" smtClean="0"/>
              <a:t>Listen for what is __________ being said. Often these things are more important than what ______ being said.</a:t>
            </a:r>
          </a:p>
          <a:p>
            <a:r>
              <a:rPr lang="en-US" altLang="ko-KR" sz="1200" dirty="0" smtClean="0"/>
              <a:t>2. Listen over __________. You will hear some topics repeatedly. This indicates that these are very important matters to the speaker.</a:t>
            </a:r>
          </a:p>
          <a:p>
            <a:r>
              <a:rPr lang="en-US" altLang="ko-KR" sz="1200" dirty="0" smtClean="0"/>
              <a:t>3. Listen for ________________ as well as words. Social communication is 7% words, 38% tone of voice, 55% body language. When you have "heard" the feelings, you are able to give pastoral care.</a:t>
            </a:r>
          </a:p>
          <a:p>
            <a:endParaRPr lang="en-US" altLang="ko-KR" sz="1200" dirty="0" smtClean="0"/>
          </a:p>
          <a:p>
            <a:endParaRPr lang="en-US" altLang="ko-KR" sz="1200" dirty="0" smtClean="0"/>
          </a:p>
          <a:p>
            <a:r>
              <a:rPr lang="en-US" altLang="ko-KR" sz="1200" b="1" dirty="0" smtClean="0"/>
              <a:t>C. FIVE BASICS ABOUT LISTENING</a:t>
            </a:r>
            <a:endParaRPr lang="en-US" altLang="ko-KR" sz="1200" dirty="0" smtClean="0"/>
          </a:p>
          <a:p>
            <a:r>
              <a:rPr lang="en-US" altLang="ko-KR" sz="1200" dirty="0" smtClean="0"/>
              <a:t>1. While we are listening we can be giving ourselves to understanding what we are ____________________.</a:t>
            </a:r>
          </a:p>
          <a:p>
            <a:r>
              <a:rPr lang="en-US" altLang="ko-KR" sz="1200" dirty="0" smtClean="0"/>
              <a:t>2. While we are listening we can be learning. Ask yourself, "Why is this person telling me _________________ and why is he or she telling me this ______________?"</a:t>
            </a:r>
          </a:p>
          <a:p>
            <a:r>
              <a:rPr lang="en-US" altLang="ko-KR" sz="1200" dirty="0" smtClean="0"/>
              <a:t>3. While we are listening we can be thinking. We can listen to _________ or _____________ words per minute, while a person can only speak ____________. This creates what is called "lag time," time for you to be understanding what they are saying, to listen for what is not being said, and to listen for feelings.</a:t>
            </a:r>
          </a:p>
          <a:p>
            <a:r>
              <a:rPr lang="en-US" altLang="ko-KR" sz="1200" dirty="0" smtClean="0"/>
              <a:t>4. By listening we are ________________________ the person to talk about what they need or want to tell. Our good listening assures them that we are interested in what they are saying. We all have a deep need to be heard, but there are more speakers than listeners in every community, even the church.</a:t>
            </a:r>
          </a:p>
          <a:p>
            <a:r>
              <a:rPr lang="en-US" altLang="ko-KR" sz="1200" dirty="0" smtClean="0"/>
              <a:t>5. By listening we can be sure we are understanding what they are ______________ to say. What they intend is often different from what they are saying.</a:t>
            </a:r>
            <a:endParaRPr lang="en-US" altLang="ko-KR" sz="1200" dirty="0"/>
          </a:p>
        </p:txBody>
      </p:sp>
      <p:graphicFrame>
        <p:nvGraphicFramePr>
          <p:cNvPr id="10" name="표 9"/>
          <p:cNvGraphicFramePr>
            <a:graphicFrameLocks noGrp="1"/>
          </p:cNvGraphicFramePr>
          <p:nvPr/>
        </p:nvGraphicFramePr>
        <p:xfrm>
          <a:off x="384174" y="6176863"/>
          <a:ext cx="3312369" cy="576064"/>
        </p:xfrm>
        <a:graphic>
          <a:graphicData uri="http://schemas.openxmlformats.org/drawingml/2006/table">
            <a:tbl>
              <a:tblPr/>
              <a:tblGrid>
                <a:gridCol w="3312369"/>
              </a:tblGrid>
              <a:tr h="576064">
                <a:tc>
                  <a:txBody>
                    <a:bodyPr/>
                    <a:lstStyle/>
                    <a:p>
                      <a:pPr marL="0" marR="0" algn="l">
                        <a:lnSpc>
                          <a:spcPct val="120000"/>
                        </a:lnSpc>
                        <a:spcBef>
                          <a:spcPts val="0"/>
                        </a:spcBef>
                        <a:spcAft>
                          <a:spcPts val="160"/>
                        </a:spcAft>
                      </a:pPr>
                      <a:r>
                        <a:rPr lang="en-US" sz="1200" b="1" dirty="0" smtClean="0">
                          <a:solidFill>
                            <a:srgbClr val="000000"/>
                          </a:solidFill>
                          <a:latin typeface="굴림"/>
                          <a:ea typeface="굴림"/>
                        </a:rPr>
                        <a:t>LISTENING </a:t>
                      </a:r>
                      <a:r>
                        <a:rPr lang="en-US" sz="1200" b="1" dirty="0">
                          <a:solidFill>
                            <a:srgbClr val="000000"/>
                          </a:solidFill>
                          <a:latin typeface="굴림"/>
                          <a:ea typeface="굴림"/>
                        </a:rPr>
                        <a:t>IS MORE IMPORTANT </a:t>
                      </a:r>
                      <a:endParaRPr lang="en-US" sz="1200" b="1" dirty="0" smtClean="0">
                        <a:solidFill>
                          <a:srgbClr val="000000"/>
                        </a:solidFill>
                        <a:latin typeface="굴림"/>
                        <a:ea typeface="굴림"/>
                      </a:endParaRPr>
                    </a:p>
                    <a:p>
                      <a:pPr marL="0" marR="0" algn="l">
                        <a:lnSpc>
                          <a:spcPct val="120000"/>
                        </a:lnSpc>
                        <a:spcBef>
                          <a:spcPts val="0"/>
                        </a:spcBef>
                        <a:spcAft>
                          <a:spcPts val="160"/>
                        </a:spcAft>
                      </a:pPr>
                      <a:r>
                        <a:rPr lang="en-US" sz="1200" b="1" dirty="0" smtClean="0">
                          <a:solidFill>
                            <a:srgbClr val="000000"/>
                          </a:solidFill>
                          <a:latin typeface="굴림"/>
                          <a:ea typeface="굴림"/>
                        </a:rPr>
                        <a:t>THAN </a:t>
                      </a:r>
                      <a:r>
                        <a:rPr lang="en-US" sz="1200" b="1" dirty="0">
                          <a:solidFill>
                            <a:srgbClr val="000000"/>
                          </a:solidFill>
                          <a:latin typeface="굴림"/>
                          <a:ea typeface="굴림"/>
                        </a:rPr>
                        <a:t>SPEAKING</a:t>
                      </a:r>
                      <a:endParaRPr lang="en-US" sz="1200" dirty="0">
                        <a:solidFill>
                          <a:srgbClr val="000000"/>
                        </a:solidFill>
                        <a:latin typeface="바탕"/>
                      </a:endParaRPr>
                    </a:p>
                  </a:txBody>
                  <a:tcPr marL="69362" marR="69362" marT="34681" marB="34681"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6145" name="Rectangle 1"/>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6147" name="Rectangle 3"/>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6146" name="_x94808704"/>
          <p:cNvSpPr>
            <a:spLocks noChangeArrowheads="1"/>
          </p:cNvSpPr>
          <p:nvPr/>
        </p:nvSpPr>
        <p:spPr bwMode="auto">
          <a:xfrm>
            <a:off x="5835650" y="9128125"/>
            <a:ext cx="947738" cy="325438"/>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smtClean="0">
                <a:ln>
                  <a:noFill/>
                </a:ln>
                <a:solidFill>
                  <a:srgbClr val="000000"/>
                </a:solidFill>
                <a:effectLst/>
                <a:latin typeface="굴림" pitchFamily="50" charset="-127"/>
                <a:ea typeface="맑은 고딕" pitchFamily="50" charset="-127"/>
                <a:cs typeface="굴림" pitchFamily="50" charset="-127"/>
              </a:rPr>
              <a:t>SP #12</a:t>
            </a:r>
            <a:endParaRPr kumimoji="1" lang="en-US" altLang="ko-KR" sz="1800" b="0" i="0" u="none" strike="noStrike" cap="none" normalizeH="0" baseline="0" smtClean="0">
              <a:ln>
                <a:noFill/>
              </a:ln>
              <a:solidFill>
                <a:schemeClr val="tx1"/>
              </a:solidFill>
              <a:effectLst/>
              <a:latin typeface="굴림" pitchFamily="50" charset="-127"/>
              <a:ea typeface="굴림" pitchFamily="50" charset="-127"/>
              <a:cs typeface="굴림" pitchFamily="50" charset="-127"/>
            </a:endParaRPr>
          </a:p>
        </p:txBody>
      </p:sp>
      <p:sp>
        <p:nvSpPr>
          <p:cNvPr id="12" name="_x94861408"/>
          <p:cNvSpPr>
            <a:spLocks noChangeArrowheads="1"/>
          </p:cNvSpPr>
          <p:nvPr/>
        </p:nvSpPr>
        <p:spPr bwMode="auto">
          <a:xfrm>
            <a:off x="3840559" y="6176864"/>
            <a:ext cx="1152128" cy="360040"/>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#12</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Table of Contents</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1" name="직사각형 10"/>
          <p:cNvSpPr/>
          <p:nvPr/>
        </p:nvSpPr>
        <p:spPr>
          <a:xfrm>
            <a:off x="384175" y="992287"/>
            <a:ext cx="4608512" cy="4616648"/>
          </a:xfrm>
          <a:prstGeom prst="rect">
            <a:avLst/>
          </a:prstGeom>
        </p:spPr>
        <p:txBody>
          <a:bodyPr wrap="square">
            <a:spAutoFit/>
          </a:bodyPr>
          <a:lstStyle/>
          <a:p>
            <a:r>
              <a:rPr lang="en-US" altLang="ko-KR" dirty="0" smtClean="0"/>
              <a:t> </a:t>
            </a:r>
          </a:p>
          <a:p>
            <a:r>
              <a:rPr lang="en-US" altLang="ko-KR" b="1" dirty="0" smtClean="0"/>
              <a:t>INTRODUCTION </a:t>
            </a:r>
          </a:p>
          <a:p>
            <a:endParaRPr lang="en-US" altLang="ko-KR" dirty="0" smtClean="0"/>
          </a:p>
          <a:p>
            <a:r>
              <a:rPr lang="en-US" altLang="ko-KR" b="1" dirty="0" smtClean="0"/>
              <a:t>EQUIPPING 1.................CONCEPT AND THEOLOGY</a:t>
            </a:r>
            <a:endParaRPr lang="en-US" altLang="ko-KR" dirty="0" smtClean="0"/>
          </a:p>
          <a:p>
            <a:r>
              <a:rPr lang="en-US" altLang="ko-KR" b="1" dirty="0" smtClean="0"/>
              <a:t>EQUIPPING 2.................WHO NEEDS IT</a:t>
            </a:r>
            <a:endParaRPr lang="en-US" altLang="ko-KR" dirty="0" smtClean="0"/>
          </a:p>
          <a:p>
            <a:r>
              <a:rPr lang="en-US" altLang="ko-KR" b="1" dirty="0" smtClean="0"/>
              <a:t>EQUIPPING 3.................COMMITMENTS</a:t>
            </a:r>
            <a:endParaRPr lang="en-US" altLang="ko-KR" dirty="0" smtClean="0"/>
          </a:p>
          <a:p>
            <a:r>
              <a:rPr lang="en-US" altLang="ko-KR" b="1" dirty="0" smtClean="0"/>
              <a:t>EQUIPPING 4.................THE CALL</a:t>
            </a:r>
            <a:endParaRPr lang="en-US" altLang="ko-KR" dirty="0" smtClean="0"/>
          </a:p>
          <a:p>
            <a:r>
              <a:rPr lang="en-US" altLang="ko-KR" b="1" dirty="0" smtClean="0"/>
              <a:t>EQUIPPING 5.................BUILDING A RELATIONSHIP</a:t>
            </a:r>
            <a:endParaRPr lang="en-US" altLang="ko-KR" dirty="0" smtClean="0"/>
          </a:p>
          <a:p>
            <a:r>
              <a:rPr lang="en-US" altLang="ko-KR" b="1" dirty="0" smtClean="0"/>
              <a:t>EQUIPPING 6.................ABOUT LISTENING</a:t>
            </a:r>
            <a:endParaRPr lang="en-US" altLang="ko-KR" dirty="0" smtClean="0"/>
          </a:p>
          <a:p>
            <a:r>
              <a:rPr lang="en-US" altLang="ko-KR" b="1" dirty="0" smtClean="0"/>
              <a:t>EQUIPPING 7.................“BEING” PRECEDES “DOING”</a:t>
            </a:r>
            <a:endParaRPr lang="en-US" altLang="ko-KR" dirty="0" smtClean="0"/>
          </a:p>
          <a:p>
            <a:r>
              <a:rPr lang="en-US" altLang="ko-KR" b="1" dirty="0" smtClean="0"/>
              <a:t>EQUIPPING 8.................KEEPING SPIRITUALITY FIT</a:t>
            </a:r>
            <a:endParaRPr lang="en-US" altLang="ko-KR" dirty="0" smtClean="0"/>
          </a:p>
          <a:p>
            <a:r>
              <a:rPr lang="en-US" altLang="ko-KR" b="1" dirty="0" smtClean="0"/>
              <a:t>EQUIPPING 9.................ANATOMY OF A VISIT</a:t>
            </a:r>
            <a:endParaRPr lang="en-US" altLang="ko-KR" dirty="0" smtClean="0"/>
          </a:p>
          <a:p>
            <a:r>
              <a:rPr lang="en-US" altLang="ko-KR" b="1" dirty="0" smtClean="0"/>
              <a:t>EQUIPPING 10...............BEING  PROFESSIONAL</a:t>
            </a:r>
            <a:endParaRPr lang="en-US" altLang="ko-KR" dirty="0" smtClean="0"/>
          </a:p>
          <a:p>
            <a:r>
              <a:rPr lang="en-US" altLang="ko-KR" b="1" dirty="0" smtClean="0"/>
              <a:t>EQUIPPING 11...............CONFIDENTIALITY…</a:t>
            </a:r>
            <a:endParaRPr lang="en-US" altLang="ko-KR" dirty="0" smtClean="0"/>
          </a:p>
          <a:p>
            <a:r>
              <a:rPr lang="en-US" altLang="ko-KR" b="1" dirty="0" smtClean="0"/>
              <a:t>EQUIPPING 12...............DIFFICULTIES </a:t>
            </a:r>
          </a:p>
          <a:p>
            <a:endParaRPr lang="en-US" altLang="ko-KR" dirty="0" smtClean="0"/>
          </a:p>
          <a:p>
            <a:r>
              <a:rPr lang="en-US" altLang="ko-KR" b="1" dirty="0" smtClean="0"/>
              <a:t>FINAL SEMINAR MOMENTS............................................</a:t>
            </a:r>
            <a:endParaRPr lang="en-US" altLang="ko-KR" dirty="0" smtClean="0"/>
          </a:p>
          <a:p>
            <a:r>
              <a:rPr lang="en-US" altLang="ko-KR" b="1" dirty="0" smtClean="0"/>
              <a:t>SEMINAR EVALUATION.....................................................</a:t>
            </a:r>
            <a:endParaRPr lang="en-US" altLang="ko-KR" dirty="0" smtClean="0"/>
          </a:p>
          <a:p>
            <a:r>
              <a:rPr lang="en-US" altLang="ko-KR" b="1" dirty="0" smtClean="0"/>
              <a:t>LAY PASTOR APPLICATION..............................................</a:t>
            </a:r>
          </a:p>
          <a:p>
            <a:endParaRPr lang="en-US" altLang="ko-KR" b="1" dirty="0" smtClean="0"/>
          </a:p>
          <a:p>
            <a:endParaRPr lang="en-US" altLang="ko-KR"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20</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7</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0" y="632247"/>
            <a:ext cx="5376863" cy="5478423"/>
          </a:xfrm>
          <a:prstGeom prst="rect">
            <a:avLst/>
          </a:prstGeom>
        </p:spPr>
        <p:txBody>
          <a:bodyPr wrap="square">
            <a:spAutoFit/>
          </a:bodyPr>
          <a:lstStyle/>
          <a:p>
            <a:pPr algn="ctr"/>
            <a:r>
              <a:rPr lang="en-US" altLang="ko-KR" b="1" u="sng" dirty="0" smtClean="0"/>
              <a:t>"</a:t>
            </a:r>
            <a:r>
              <a:rPr lang="en-US" altLang="ko-KR" sz="1200" b="1" u="sng" dirty="0" smtClean="0"/>
              <a:t>BEING" PRECEDES "DOING" (PP. 97-102)</a:t>
            </a:r>
          </a:p>
          <a:p>
            <a:pPr algn="ctr"/>
            <a:endParaRPr lang="en-US" altLang="ko-KR" sz="1200" dirty="0" smtClean="0"/>
          </a:p>
          <a:p>
            <a:pPr marL="228600" indent="-228600">
              <a:buAutoNum type="alphaUcPeriod"/>
            </a:pPr>
            <a:r>
              <a:rPr lang="en-US" altLang="ko-KR" sz="1200" b="1" dirty="0" smtClean="0"/>
              <a:t>WE NEED TO BE EQUIPPED ON TWO LEVELS</a:t>
            </a:r>
            <a:r>
              <a:rPr lang="en-US" altLang="ko-KR" sz="1200" dirty="0" smtClean="0"/>
              <a:t>: _____________ &amp; _____________</a:t>
            </a:r>
          </a:p>
          <a:p>
            <a:pPr marL="228600" indent="-228600">
              <a:buAutoNum type="alphaUcPeriod"/>
            </a:pPr>
            <a:endParaRPr lang="en-US" altLang="ko-KR" sz="1200" dirty="0" smtClean="0"/>
          </a:p>
          <a:p>
            <a:pPr marL="228600" indent="-228600">
              <a:buAutoNum type="arabicPeriod"/>
            </a:pPr>
            <a:r>
              <a:rPr lang="en-US" altLang="ko-KR" sz="1200" dirty="0" smtClean="0"/>
              <a:t>"Being" focuses on what we are. "Doing" focuses on what we do.</a:t>
            </a:r>
          </a:p>
          <a:p>
            <a:r>
              <a:rPr lang="en-US" altLang="ko-KR" sz="1200" dirty="0" smtClean="0"/>
              <a:t>2. The following powerful thoughts establish the priority of "being":</a:t>
            </a:r>
          </a:p>
          <a:p>
            <a:pPr marL="228600" indent="-228600">
              <a:buAutoNum type="alphaLcPeriod"/>
            </a:pPr>
            <a:r>
              <a:rPr lang="en-US" altLang="ko-KR" sz="1200" dirty="0" smtClean="0"/>
              <a:t>Success in marriage is not so much finding the right person as ___________ the right person.</a:t>
            </a:r>
          </a:p>
          <a:p>
            <a:r>
              <a:rPr lang="en-US" altLang="ko-KR" sz="1200" dirty="0" smtClean="0"/>
              <a:t>b. People don't care how much you __________________ until they know how    much you _____________.</a:t>
            </a:r>
          </a:p>
          <a:p>
            <a:r>
              <a:rPr lang="en-US" altLang="ko-KR" sz="1200" dirty="0" smtClean="0"/>
              <a:t>c. God is more concerned about your relationship __________ Him than in your ministry __________ Him.</a:t>
            </a:r>
          </a:p>
          <a:p>
            <a:r>
              <a:rPr lang="en-US" altLang="ko-KR" sz="1200" dirty="0" smtClean="0"/>
              <a:t>d. We cannot reach out to people until we first reach _______ to God.</a:t>
            </a:r>
          </a:p>
          <a:p>
            <a:r>
              <a:rPr lang="en-US" altLang="ko-KR" sz="1200" dirty="0" smtClean="0"/>
              <a:t>e. "No branch can bear fruit by itself; it must remain in the vine. Neither can you bear fruit unless _________ ____________ ______ ______" (John 15:4).</a:t>
            </a:r>
          </a:p>
          <a:p>
            <a:r>
              <a:rPr lang="en-US" altLang="ko-KR" sz="1200" dirty="0" smtClean="0"/>
              <a:t>f. "The things that come out of the mouth come from the ___________" (Matt. 15:18).</a:t>
            </a:r>
          </a:p>
          <a:p>
            <a:r>
              <a:rPr lang="en-US" altLang="ko-KR" sz="1200" dirty="0" smtClean="0"/>
              <a:t>g. The sequence in Matt. 22:37-38 establishes the priority: _________ ______ _________ is first, then __________ ______ _________________.</a:t>
            </a:r>
          </a:p>
          <a:p>
            <a:endParaRPr lang="en-US" altLang="ko-KR" sz="1200" dirty="0" smtClean="0"/>
          </a:p>
          <a:p>
            <a:r>
              <a:rPr lang="en-US" altLang="ko-KR" sz="1200" b="1" dirty="0" smtClean="0"/>
              <a:t>B. A SYNONYM FOR ''BEING'' IS</a:t>
            </a:r>
            <a:r>
              <a:rPr lang="en-US" altLang="ko-KR" sz="1200" dirty="0" smtClean="0"/>
              <a:t> _____________ (See Psalm 101:2c RSV).</a:t>
            </a:r>
          </a:p>
          <a:p>
            <a:endParaRPr lang="en-US" altLang="ko-KR" sz="1200" dirty="0" smtClean="0"/>
          </a:p>
          <a:p>
            <a:r>
              <a:rPr lang="en-US" altLang="ko-KR" sz="1200" dirty="0" smtClean="0"/>
              <a:t>1. To possess integrity is to be _________________ of compromising that which we believe to be true.</a:t>
            </a:r>
          </a:p>
          <a:p>
            <a:r>
              <a:rPr lang="en-US" altLang="ko-KR" sz="1200" dirty="0" smtClean="0"/>
              <a:t>2. To possess integrity is to have a kind of ____________ ____________ which prevents us from bending to the influence of what is thought expedient or fashionable.</a:t>
            </a:r>
          </a:p>
          <a:p>
            <a:r>
              <a:rPr lang="en-US" altLang="ko-KR" sz="1200" dirty="0" smtClean="0"/>
              <a:t>3. It is to be ___________________ and utterly ____________________ because of </a:t>
            </a:r>
            <a:endParaRPr lang="en-US" altLang="ko-KR" sz="1200"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21</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8" name="표 7"/>
          <p:cNvGraphicFramePr>
            <a:graphicFrameLocks noGrp="1"/>
          </p:cNvGraphicFramePr>
          <p:nvPr/>
        </p:nvGraphicFramePr>
        <p:xfrm>
          <a:off x="240159" y="2431151"/>
          <a:ext cx="4896544" cy="3457680"/>
        </p:xfrm>
        <a:graphic>
          <a:graphicData uri="http://schemas.openxmlformats.org/drawingml/2006/table">
            <a:tbl>
              <a:tblPr/>
              <a:tblGrid>
                <a:gridCol w="4896544"/>
              </a:tblGrid>
              <a:tr h="3457680">
                <a:tc>
                  <a:txBody>
                    <a:bodyPr/>
                    <a:lstStyle/>
                    <a:p>
                      <a:pPr marL="0" marR="0" algn="just">
                        <a:lnSpc>
                          <a:spcPct val="120000"/>
                        </a:lnSpc>
                        <a:spcBef>
                          <a:spcPts val="0"/>
                        </a:spcBef>
                        <a:spcAft>
                          <a:spcPts val="160"/>
                        </a:spcAft>
                      </a:pPr>
                      <a:endParaRPr lang="en-US" sz="900" dirty="0">
                        <a:solidFill>
                          <a:srgbClr val="000000"/>
                        </a:solidFill>
                        <a:latin typeface="바탕"/>
                      </a:endParaRPr>
                    </a:p>
                    <a:p>
                      <a:pPr marL="0" marR="0" algn="just">
                        <a:lnSpc>
                          <a:spcPct val="120000"/>
                        </a:lnSpc>
                        <a:spcBef>
                          <a:spcPts val="0"/>
                        </a:spcBef>
                        <a:spcAft>
                          <a:spcPts val="160"/>
                        </a:spcAft>
                      </a:pPr>
                      <a:r>
                        <a:rPr lang="en-US" sz="1200" b="1" dirty="0">
                          <a:solidFill>
                            <a:srgbClr val="000000"/>
                          </a:solidFill>
                          <a:latin typeface="굴림"/>
                          <a:ea typeface="굴림"/>
                        </a:rPr>
                        <a:t>ASK GOD REPEATEDLY TO HELP YOU BE:</a:t>
                      </a:r>
                      <a:endParaRPr lang="en-US" sz="1200" dirty="0">
                        <a:solidFill>
                          <a:srgbClr val="000000"/>
                        </a:solidFill>
                        <a:latin typeface="바탕"/>
                      </a:endParaRPr>
                    </a:p>
                    <a:p>
                      <a:pPr marL="0" marR="0" algn="just">
                        <a:lnSpc>
                          <a:spcPct val="120000"/>
                        </a:lnSpc>
                        <a:spcBef>
                          <a:spcPts val="0"/>
                        </a:spcBef>
                        <a:spcAft>
                          <a:spcPts val="160"/>
                        </a:spcAft>
                      </a:pPr>
                      <a:r>
                        <a:rPr lang="en-US" sz="1200" dirty="0">
                          <a:solidFill>
                            <a:srgbClr val="000000"/>
                          </a:solidFill>
                          <a:latin typeface="굴림"/>
                          <a:ea typeface="굴림"/>
                        </a:rPr>
                        <a:t>* A loving person rather than just to love at times;</a:t>
                      </a:r>
                      <a:endParaRPr lang="en-US" sz="1200" dirty="0">
                        <a:solidFill>
                          <a:srgbClr val="000000"/>
                        </a:solidFill>
                        <a:latin typeface="바탕"/>
                      </a:endParaRPr>
                    </a:p>
                    <a:p>
                      <a:pPr marL="0" marR="0" algn="just">
                        <a:lnSpc>
                          <a:spcPct val="120000"/>
                        </a:lnSpc>
                        <a:spcBef>
                          <a:spcPts val="0"/>
                        </a:spcBef>
                        <a:spcAft>
                          <a:spcPts val="160"/>
                        </a:spcAft>
                      </a:pPr>
                      <a:r>
                        <a:rPr lang="en-US" sz="1200" dirty="0">
                          <a:solidFill>
                            <a:srgbClr val="000000"/>
                          </a:solidFill>
                          <a:latin typeface="굴림"/>
                          <a:ea typeface="굴림"/>
                        </a:rPr>
                        <a:t>* A patient person rather than just to show patience;</a:t>
                      </a:r>
                      <a:endParaRPr lang="en-US" sz="1200" dirty="0">
                        <a:solidFill>
                          <a:srgbClr val="000000"/>
                        </a:solidFill>
                        <a:latin typeface="바탕"/>
                      </a:endParaRPr>
                    </a:p>
                    <a:p>
                      <a:pPr marL="0" marR="0" algn="just">
                        <a:lnSpc>
                          <a:spcPct val="120000"/>
                        </a:lnSpc>
                        <a:spcBef>
                          <a:spcPts val="0"/>
                        </a:spcBef>
                        <a:spcAft>
                          <a:spcPts val="160"/>
                        </a:spcAft>
                      </a:pPr>
                      <a:r>
                        <a:rPr lang="en-US" sz="1200" dirty="0">
                          <a:solidFill>
                            <a:srgbClr val="000000"/>
                          </a:solidFill>
                          <a:latin typeface="굴림"/>
                          <a:ea typeface="굴림"/>
                        </a:rPr>
                        <a:t>* A compassionate person rather than just to project compassion;</a:t>
                      </a:r>
                      <a:endParaRPr lang="en-US" sz="1200" dirty="0">
                        <a:solidFill>
                          <a:srgbClr val="000000"/>
                        </a:solidFill>
                        <a:latin typeface="바탕"/>
                      </a:endParaRPr>
                    </a:p>
                    <a:p>
                      <a:pPr marL="0" marR="0" algn="just">
                        <a:lnSpc>
                          <a:spcPct val="120000"/>
                        </a:lnSpc>
                        <a:spcBef>
                          <a:spcPts val="0"/>
                        </a:spcBef>
                        <a:spcAft>
                          <a:spcPts val="160"/>
                        </a:spcAft>
                      </a:pPr>
                      <a:r>
                        <a:rPr lang="en-US" sz="1200" dirty="0">
                          <a:solidFill>
                            <a:srgbClr val="000000"/>
                          </a:solidFill>
                          <a:latin typeface="굴림"/>
                          <a:ea typeface="굴림"/>
                        </a:rPr>
                        <a:t>* A servant rather than just to serve at times;</a:t>
                      </a:r>
                      <a:endParaRPr lang="en-US" sz="1200" dirty="0">
                        <a:solidFill>
                          <a:srgbClr val="000000"/>
                        </a:solidFill>
                        <a:latin typeface="바탕"/>
                      </a:endParaRPr>
                    </a:p>
                    <a:p>
                      <a:pPr marL="0" marR="0" algn="just">
                        <a:lnSpc>
                          <a:spcPct val="120000"/>
                        </a:lnSpc>
                        <a:spcBef>
                          <a:spcPts val="0"/>
                        </a:spcBef>
                        <a:spcAft>
                          <a:spcPts val="160"/>
                        </a:spcAft>
                        <a:buFont typeface="Arial" pitchFamily="34" charset="0"/>
                        <a:buChar char="•"/>
                      </a:pPr>
                      <a:r>
                        <a:rPr lang="en-US" sz="1200" dirty="0" smtClean="0">
                          <a:solidFill>
                            <a:srgbClr val="000000"/>
                          </a:solidFill>
                          <a:latin typeface="굴림"/>
                          <a:ea typeface="굴림"/>
                        </a:rPr>
                        <a:t>A </a:t>
                      </a:r>
                      <a:r>
                        <a:rPr lang="en-US" sz="1200" dirty="0">
                          <a:solidFill>
                            <a:srgbClr val="000000"/>
                          </a:solidFill>
                          <a:latin typeface="굴림"/>
                          <a:ea typeface="굴림"/>
                        </a:rPr>
                        <a:t>generous person rather than just to give conveniently</a:t>
                      </a:r>
                      <a:r>
                        <a:rPr lang="en-US" sz="1200" dirty="0" smtClean="0">
                          <a:solidFill>
                            <a:srgbClr val="000000"/>
                          </a:solidFill>
                          <a:latin typeface="굴림"/>
                          <a:ea typeface="굴림"/>
                        </a:rPr>
                        <a:t>.</a:t>
                      </a:r>
                    </a:p>
                    <a:p>
                      <a:pPr marL="0" marR="0" algn="just">
                        <a:lnSpc>
                          <a:spcPct val="120000"/>
                        </a:lnSpc>
                        <a:spcBef>
                          <a:spcPts val="0"/>
                        </a:spcBef>
                        <a:spcAft>
                          <a:spcPts val="160"/>
                        </a:spcAft>
                        <a:buFont typeface="Arial" pitchFamily="34" charset="0"/>
                        <a:buChar char="•"/>
                      </a:pPr>
                      <a:endParaRPr lang="en-US" sz="1200" dirty="0">
                        <a:solidFill>
                          <a:srgbClr val="000000"/>
                        </a:solidFill>
                        <a:latin typeface="바탕"/>
                      </a:endParaRPr>
                    </a:p>
                    <a:p>
                      <a:pPr marL="0" marR="0" algn="just">
                        <a:lnSpc>
                          <a:spcPct val="120000"/>
                        </a:lnSpc>
                        <a:spcBef>
                          <a:spcPts val="0"/>
                        </a:spcBef>
                        <a:spcAft>
                          <a:spcPts val="160"/>
                        </a:spcAft>
                      </a:pPr>
                      <a:r>
                        <a:rPr lang="en-US" sz="1200" dirty="0">
                          <a:solidFill>
                            <a:srgbClr val="000000"/>
                          </a:solidFill>
                          <a:latin typeface="굴림"/>
                          <a:ea typeface="굴림"/>
                        </a:rPr>
                        <a:t>NOTE: </a:t>
                      </a:r>
                      <a:endParaRPr lang="en-US" sz="1200" dirty="0">
                        <a:solidFill>
                          <a:srgbClr val="000000"/>
                        </a:solidFill>
                        <a:latin typeface="바탕"/>
                      </a:endParaRPr>
                    </a:p>
                    <a:p>
                      <a:pPr marL="0" marR="0" algn="just">
                        <a:lnSpc>
                          <a:spcPct val="120000"/>
                        </a:lnSpc>
                        <a:spcBef>
                          <a:spcPts val="0"/>
                        </a:spcBef>
                        <a:spcAft>
                          <a:spcPts val="160"/>
                        </a:spcAft>
                      </a:pPr>
                      <a:r>
                        <a:rPr lang="en-US" sz="1200" dirty="0" smtClean="0">
                          <a:solidFill>
                            <a:srgbClr val="000000"/>
                          </a:solidFill>
                          <a:latin typeface="굴림"/>
                          <a:ea typeface="굴림"/>
                        </a:rPr>
                        <a:t>  Jesus </a:t>
                      </a:r>
                      <a:r>
                        <a:rPr lang="en-US" sz="1200" dirty="0">
                          <a:solidFill>
                            <a:srgbClr val="000000"/>
                          </a:solidFill>
                          <a:latin typeface="굴림"/>
                          <a:ea typeface="굴림"/>
                        </a:rPr>
                        <a:t>is our model. He was a servant. He was not</a:t>
                      </a:r>
                      <a:endParaRPr lang="en-US" sz="1200" dirty="0">
                        <a:solidFill>
                          <a:srgbClr val="000000"/>
                        </a:solidFill>
                        <a:latin typeface="바탕"/>
                      </a:endParaRPr>
                    </a:p>
                    <a:p>
                      <a:pPr marL="0" marR="0" algn="just">
                        <a:lnSpc>
                          <a:spcPct val="120000"/>
                        </a:lnSpc>
                        <a:spcBef>
                          <a:spcPts val="0"/>
                        </a:spcBef>
                        <a:spcAft>
                          <a:spcPts val="160"/>
                        </a:spcAft>
                      </a:pPr>
                      <a:r>
                        <a:rPr lang="en-US" sz="1200" dirty="0" smtClean="0">
                          <a:solidFill>
                            <a:srgbClr val="000000"/>
                          </a:solidFill>
                          <a:latin typeface="굴림"/>
                          <a:ea typeface="굴림"/>
                        </a:rPr>
                        <a:t>  just </a:t>
                      </a:r>
                      <a:r>
                        <a:rPr lang="en-US" sz="1200" dirty="0">
                          <a:solidFill>
                            <a:srgbClr val="000000"/>
                          </a:solidFill>
                          <a:latin typeface="굴림"/>
                          <a:ea typeface="굴림"/>
                        </a:rPr>
                        <a:t>performing a servant's task when He washed</a:t>
                      </a:r>
                      <a:endParaRPr lang="en-US" sz="1200" dirty="0">
                        <a:solidFill>
                          <a:srgbClr val="000000"/>
                        </a:solidFill>
                        <a:latin typeface="바탕"/>
                      </a:endParaRPr>
                    </a:p>
                    <a:p>
                      <a:pPr marL="0" marR="0" algn="just">
                        <a:lnSpc>
                          <a:spcPct val="120000"/>
                        </a:lnSpc>
                        <a:spcBef>
                          <a:spcPts val="0"/>
                        </a:spcBef>
                        <a:spcAft>
                          <a:spcPts val="160"/>
                        </a:spcAft>
                      </a:pPr>
                      <a:r>
                        <a:rPr lang="en-US" sz="1200" dirty="0" smtClean="0">
                          <a:solidFill>
                            <a:srgbClr val="000000"/>
                          </a:solidFill>
                          <a:latin typeface="굴림"/>
                          <a:ea typeface="굴림"/>
                        </a:rPr>
                        <a:t>  His </a:t>
                      </a:r>
                      <a:r>
                        <a:rPr lang="en-US" sz="1200" dirty="0">
                          <a:solidFill>
                            <a:srgbClr val="000000"/>
                          </a:solidFill>
                          <a:latin typeface="굴림"/>
                          <a:ea typeface="굴림"/>
                        </a:rPr>
                        <a:t>disciples' feet. He was a loving person; He</a:t>
                      </a:r>
                      <a:endParaRPr lang="en-US" sz="1200" dirty="0">
                        <a:solidFill>
                          <a:srgbClr val="000000"/>
                        </a:solidFill>
                        <a:latin typeface="바탕"/>
                      </a:endParaRPr>
                    </a:p>
                    <a:p>
                      <a:pPr marL="0" marR="0" algn="just">
                        <a:lnSpc>
                          <a:spcPct val="120000"/>
                        </a:lnSpc>
                        <a:spcBef>
                          <a:spcPts val="0"/>
                        </a:spcBef>
                        <a:spcAft>
                          <a:spcPts val="160"/>
                        </a:spcAft>
                      </a:pPr>
                      <a:r>
                        <a:rPr lang="en-US" sz="1200" dirty="0" smtClean="0">
                          <a:solidFill>
                            <a:srgbClr val="000000"/>
                          </a:solidFill>
                          <a:latin typeface="굴림"/>
                          <a:ea typeface="굴림"/>
                        </a:rPr>
                        <a:t>  did </a:t>
                      </a:r>
                      <a:r>
                        <a:rPr lang="en-US" sz="1200" dirty="0">
                          <a:solidFill>
                            <a:srgbClr val="000000"/>
                          </a:solidFill>
                          <a:latin typeface="굴림"/>
                          <a:ea typeface="굴림"/>
                        </a:rPr>
                        <a:t>not merely love certain people to a certain </a:t>
                      </a:r>
                      <a:endParaRPr lang="en-US" sz="1200" dirty="0">
                        <a:solidFill>
                          <a:srgbClr val="000000"/>
                        </a:solidFill>
                        <a:latin typeface="바탕"/>
                      </a:endParaRPr>
                    </a:p>
                    <a:p>
                      <a:pPr marL="0" marR="0" algn="just">
                        <a:lnSpc>
                          <a:spcPct val="120000"/>
                        </a:lnSpc>
                        <a:spcBef>
                          <a:spcPts val="0"/>
                        </a:spcBef>
                        <a:spcAft>
                          <a:spcPts val="160"/>
                        </a:spcAft>
                      </a:pPr>
                      <a:r>
                        <a:rPr lang="en-US" sz="1200" dirty="0" smtClean="0">
                          <a:solidFill>
                            <a:srgbClr val="000000"/>
                          </a:solidFill>
                          <a:latin typeface="굴림"/>
                          <a:ea typeface="굴림"/>
                        </a:rPr>
                        <a:t>  degree </a:t>
                      </a:r>
                      <a:r>
                        <a:rPr lang="en-US" sz="1200" dirty="0">
                          <a:solidFill>
                            <a:srgbClr val="000000"/>
                          </a:solidFill>
                          <a:latin typeface="굴림"/>
                          <a:ea typeface="굴림"/>
                        </a:rPr>
                        <a:t>at a certain time.</a:t>
                      </a:r>
                      <a:endParaRPr lang="en-US" sz="1200" dirty="0">
                        <a:solidFill>
                          <a:srgbClr val="000000"/>
                        </a:solidFill>
                        <a:latin typeface="바탕"/>
                      </a:endParaRPr>
                    </a:p>
                  </a:txBody>
                  <a:tcPr marL="81806" marR="81806" marT="40903" marB="4090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4097" name="Rectangle 1"/>
          <p:cNvSpPr>
            <a:spLocks noChangeArrowheads="1"/>
          </p:cNvSpPr>
          <p:nvPr/>
        </p:nvSpPr>
        <p:spPr bwMode="auto">
          <a:xfrm>
            <a:off x="0" y="532220"/>
            <a:ext cx="5376863" cy="156966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constancy of purpose.</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4. It consists of _________________ to an inner truth which cannot be denied whatever the cost.</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5. It is the inner ____________________ and an outward _______________, and suggests a wholeness upon which such consistency is founded.</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From Alastair Campbell in </a:t>
            </a:r>
            <a:r>
              <a:rPr kumimoji="1" lang="en-US" altLang="ko-KR" sz="1200" b="0" i="1" u="none" strike="noStrike" cap="none" normalizeH="0" baseline="0" dirty="0" smtClean="0">
                <a:ln>
                  <a:noFill/>
                </a:ln>
                <a:solidFill>
                  <a:srgbClr val="000000"/>
                </a:solidFill>
                <a:effectLst/>
                <a:latin typeface="굴림" pitchFamily="50" charset="-127"/>
                <a:ea typeface="굴림" pitchFamily="50" charset="-127"/>
                <a:cs typeface="굴림" pitchFamily="50" charset="-127"/>
              </a:rPr>
              <a:t>Rediscovery of Pastoral Care</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22</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8</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10" name="표 9"/>
          <p:cNvGraphicFramePr>
            <a:graphicFrameLocks noGrp="1"/>
          </p:cNvGraphicFramePr>
          <p:nvPr/>
        </p:nvGraphicFramePr>
        <p:xfrm>
          <a:off x="600199" y="4376663"/>
          <a:ext cx="4248472" cy="648072"/>
        </p:xfrm>
        <a:graphic>
          <a:graphicData uri="http://schemas.openxmlformats.org/drawingml/2006/table">
            <a:tbl>
              <a:tblPr/>
              <a:tblGrid>
                <a:gridCol w="4248472"/>
              </a:tblGrid>
              <a:tr h="648072">
                <a:tc>
                  <a:txBody>
                    <a:bodyPr/>
                    <a:lstStyle/>
                    <a:p>
                      <a:pPr marL="0" marR="0" algn="ctr">
                        <a:lnSpc>
                          <a:spcPct val="120000"/>
                        </a:lnSpc>
                        <a:spcBef>
                          <a:spcPts val="0"/>
                        </a:spcBef>
                        <a:spcAft>
                          <a:spcPts val="160"/>
                        </a:spcAft>
                      </a:pPr>
                      <a:r>
                        <a:rPr lang="en-US" sz="1100" dirty="0">
                          <a:solidFill>
                            <a:srgbClr val="000000"/>
                          </a:solidFill>
                          <a:latin typeface="굴림"/>
                          <a:ea typeface="굴림"/>
                        </a:rPr>
                        <a:t>"Not by might nor by power, but by my Spirit,"</a:t>
                      </a:r>
                      <a:endParaRPr lang="en-US" sz="1100" dirty="0">
                        <a:solidFill>
                          <a:srgbClr val="000000"/>
                        </a:solidFill>
                        <a:latin typeface="바탕"/>
                      </a:endParaRPr>
                    </a:p>
                    <a:p>
                      <a:pPr marL="0" marR="0" algn="ctr">
                        <a:lnSpc>
                          <a:spcPct val="120000"/>
                        </a:lnSpc>
                        <a:spcBef>
                          <a:spcPts val="0"/>
                        </a:spcBef>
                        <a:spcAft>
                          <a:spcPts val="160"/>
                        </a:spcAft>
                      </a:pPr>
                      <a:r>
                        <a:rPr lang="en-US" sz="1100" dirty="0">
                          <a:solidFill>
                            <a:srgbClr val="000000"/>
                          </a:solidFill>
                          <a:latin typeface="굴림"/>
                          <a:ea typeface="굴림"/>
                        </a:rPr>
                        <a:t>says the Lord Almighty (Zechariah 4:6).</a:t>
                      </a:r>
                      <a:endParaRPr lang="en-US" sz="1100" dirty="0">
                        <a:solidFill>
                          <a:srgbClr val="000000"/>
                        </a:solidFill>
                        <a:latin typeface="바탕"/>
                      </a:endParaRPr>
                    </a:p>
                  </a:txBody>
                  <a:tcPr marL="81806" marR="81806" marT="40903" marB="4090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3073" name="Rectangle 1"/>
          <p:cNvSpPr>
            <a:spLocks noChangeArrowheads="1"/>
          </p:cNvSpPr>
          <p:nvPr/>
        </p:nvSpPr>
        <p:spPr bwMode="auto">
          <a:xfrm>
            <a:off x="0" y="416223"/>
            <a:ext cx="5376863"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200" b="1" i="0" u="sng" strike="noStrike" cap="none" normalizeH="0" baseline="0" dirty="0" smtClean="0">
                <a:ln>
                  <a:noFill/>
                </a:ln>
                <a:solidFill>
                  <a:srgbClr val="000000"/>
                </a:solidFill>
                <a:effectLst/>
                <a:latin typeface="굴림" pitchFamily="50" charset="-127"/>
                <a:ea typeface="굴림" pitchFamily="50" charset="-127"/>
                <a:cs typeface="굴림" pitchFamily="50" charset="-127"/>
              </a:rPr>
              <a:t>KEEPING SPIRITUALLY FIT (PP. 102-107)</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THERE ARE TWO IMPERATIVES FOR SPIRITUAL FITNESS</a:t>
            </a: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Spend time daily with God. This will include at least three disciplines: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__________________ - The central purpose of reading the Bible is neither to achieve doctrinal purity nor to amass information, but to ___________________ _______________ ______________________________.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___________________ - This is a time of _____________________, sort of daydreaming on what was read, thinking of its connection to one's total life. It provides the opportunity for God's Spirit to speak to our spirit (Rom. 8:16).</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_______________ - We need to be intentional, rhythmic, specific, and persistent in talking with God, both in making requests and in expressing our gratitude. Visualizing how God's answer would look will give specificity, practicality, excitement, and expectancy to our praying.</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Be ____________ with the Holy Spirit. </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r>
              <a:rPr kumimoji="1" lang="en-US" altLang="ko-KR" sz="12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Pastoring</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integrates human and divine participation. God is not going to do it without __________, and you cannot do it without _________.</a:t>
            </a: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L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The Holy Spirit lives __________ you and ______ you (John 14:17b).</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We are expected to be ____________ with the Spirit (Eph. 5:18).</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TO KEEP SPIRITUALLY FIT TAKES COMMITMENT, INTENTION AND</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____________________________________________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LAB</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____________________________________________</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1" name="_x94861408"/>
          <p:cNvSpPr>
            <a:spLocks noChangeArrowheads="1"/>
          </p:cNvSpPr>
          <p:nvPr/>
        </p:nvSpPr>
        <p:spPr bwMode="auto">
          <a:xfrm>
            <a:off x="3840559" y="6176864"/>
            <a:ext cx="1152128" cy="360040"/>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#13</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23</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9</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0" y="632247"/>
            <a:ext cx="5376863" cy="4585871"/>
          </a:xfrm>
          <a:prstGeom prst="rect">
            <a:avLst/>
          </a:prstGeom>
        </p:spPr>
        <p:txBody>
          <a:bodyPr wrap="square">
            <a:spAutoFit/>
          </a:bodyPr>
          <a:lstStyle/>
          <a:p>
            <a:pPr algn="ctr"/>
            <a:r>
              <a:rPr lang="en-US" altLang="ko-KR" b="1" u="sng" dirty="0" smtClean="0"/>
              <a:t>ANATOMY OF A VISIT (PP. 107-111)</a:t>
            </a:r>
          </a:p>
          <a:p>
            <a:endParaRPr lang="en-US" altLang="ko-KR" dirty="0" smtClean="0"/>
          </a:p>
          <a:p>
            <a:pPr marL="342900" indent="-342900">
              <a:buAutoNum type="alphaUcPeriod"/>
            </a:pPr>
            <a:r>
              <a:rPr lang="en-US" altLang="ko-KR" sz="1200" b="1" dirty="0" smtClean="0"/>
              <a:t>THE PROCESS FROM NOW TO THE COMPLETION OF YOUR FIRST VISIT</a:t>
            </a:r>
          </a:p>
          <a:p>
            <a:pPr marL="342900" indent="-342900">
              <a:buAutoNum type="alphaUcPeriod"/>
            </a:pPr>
            <a:endParaRPr lang="en-US" altLang="ko-KR" sz="1200" dirty="0" smtClean="0"/>
          </a:p>
          <a:p>
            <a:r>
              <a:rPr lang="en-US" altLang="ko-KR" sz="1200" dirty="0" smtClean="0"/>
              <a:t>1. Fill out an application form at the end of the seminar.</a:t>
            </a:r>
          </a:p>
          <a:p>
            <a:r>
              <a:rPr lang="en-US" altLang="ko-KR" sz="1200" dirty="0" smtClean="0"/>
              <a:t>2. Be commissioned.</a:t>
            </a:r>
          </a:p>
          <a:p>
            <a:r>
              <a:rPr lang="en-US" altLang="ko-KR" sz="1200" dirty="0" smtClean="0"/>
              <a:t>3. Receive your </a:t>
            </a:r>
            <a:r>
              <a:rPr lang="en-US" altLang="ko-KR" sz="1200" dirty="0" err="1" smtClean="0"/>
              <a:t>pastoring</a:t>
            </a:r>
            <a:r>
              <a:rPr lang="en-US" altLang="ko-KR" sz="1200" dirty="0" smtClean="0"/>
              <a:t> group.</a:t>
            </a:r>
          </a:p>
          <a:p>
            <a:r>
              <a:rPr lang="en-US" altLang="ko-KR" sz="1200" dirty="0" smtClean="0"/>
              <a:t>4. Letter sent from the pastor to your </a:t>
            </a:r>
            <a:r>
              <a:rPr lang="en-US" altLang="ko-KR" sz="1200" dirty="0" err="1" smtClean="0"/>
              <a:t>pastoring</a:t>
            </a:r>
            <a:r>
              <a:rPr lang="en-US" altLang="ko-KR" sz="1200" dirty="0" smtClean="0"/>
              <a:t> group,   informing them that you are now their Lay Pastor.</a:t>
            </a:r>
          </a:p>
          <a:p>
            <a:r>
              <a:rPr lang="en-US" altLang="ko-KR" sz="1200" dirty="0" smtClean="0"/>
              <a:t>5. Phone your people for an appointment to visit.</a:t>
            </a:r>
          </a:p>
          <a:p>
            <a:r>
              <a:rPr lang="en-US" altLang="ko-KR" sz="1200" dirty="0" smtClean="0"/>
              <a:t>6. Make your First Visits.</a:t>
            </a:r>
          </a:p>
          <a:p>
            <a:r>
              <a:rPr lang="en-US" altLang="ko-KR" sz="1200" dirty="0" smtClean="0"/>
              <a:t>7. Turn in your First Visit reports (use SP #14 here).</a:t>
            </a:r>
          </a:p>
          <a:p>
            <a:endParaRPr lang="en-US" altLang="ko-KR" sz="1200" dirty="0" smtClean="0"/>
          </a:p>
          <a:p>
            <a:r>
              <a:rPr lang="en-US" altLang="ko-KR" sz="1200" b="1" dirty="0" smtClean="0"/>
              <a:t>B. THE STRATEGIC IMPORTANCE OF THE FIRST VISIT</a:t>
            </a:r>
            <a:endParaRPr lang="en-US" altLang="ko-KR" sz="1200" dirty="0" smtClean="0"/>
          </a:p>
          <a:p>
            <a:r>
              <a:rPr lang="en-US" altLang="ko-KR" sz="1200" dirty="0" smtClean="0"/>
              <a:t>1. It __________________ the way for your relationship to develop.</a:t>
            </a:r>
          </a:p>
          <a:p>
            <a:r>
              <a:rPr lang="en-US" altLang="ko-KR" sz="1200" dirty="0" smtClean="0"/>
              <a:t>2. It makes your following "light touch" contacts ______________, contacts such as phone calls, cards, chance meeting at church, etc.</a:t>
            </a:r>
          </a:p>
          <a:p>
            <a:r>
              <a:rPr lang="en-US" altLang="ko-KR" sz="1200" dirty="0" smtClean="0"/>
              <a:t>3. It provides the opportunity for you to _____________ ____________________ by explaining what you will do, especially </a:t>
            </a:r>
            <a:r>
              <a:rPr lang="en-US" altLang="ko-KR" sz="1200" b="1" dirty="0" smtClean="0"/>
              <a:t>P A C E.</a:t>
            </a:r>
            <a:endParaRPr lang="en-US" altLang="ko-KR" sz="1200" dirty="0" smtClean="0"/>
          </a:p>
          <a:p>
            <a:r>
              <a:rPr lang="en-US" altLang="ko-KR" sz="1200" dirty="0" smtClean="0"/>
              <a:t>4. It establishes a definite ___________________ of your relationship.</a:t>
            </a:r>
          </a:p>
          <a:p>
            <a:endParaRPr lang="en-US" altLang="ko-KR" sz="1200" dirty="0" smtClean="0"/>
          </a:p>
          <a:p>
            <a:r>
              <a:rPr lang="en-US" altLang="ko-KR" sz="1200" b="1" dirty="0" smtClean="0"/>
              <a:t>C. THERE ARE 12 COMPONENTS OF THE FIRST VISIT (PP. 108-109)</a:t>
            </a:r>
            <a:endParaRPr lang="en-US" altLang="ko-KR" sz="1200" dirty="0" smtClean="0"/>
          </a:p>
          <a:p>
            <a:r>
              <a:rPr lang="en-US" altLang="ko-KR" sz="1200" dirty="0" smtClean="0"/>
              <a:t>1. ________________ prior to the phone call to set a time for the visit.</a:t>
            </a:r>
            <a:endParaRPr lang="en-US" altLang="ko-KR" sz="1200"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24</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776263"/>
            <a:ext cx="5376863" cy="4893647"/>
          </a:xfrm>
          <a:prstGeom prst="rect">
            <a:avLst/>
          </a:prstGeom>
        </p:spPr>
        <p:txBody>
          <a:bodyPr wrap="square">
            <a:spAutoFit/>
          </a:bodyPr>
          <a:lstStyle/>
          <a:p>
            <a:r>
              <a:rPr lang="en-US" altLang="ko-KR" sz="1200" dirty="0" smtClean="0"/>
              <a:t>2. ________________ prior to making the visit.</a:t>
            </a:r>
          </a:p>
          <a:p>
            <a:endParaRPr lang="en-US" altLang="ko-KR" sz="1200" dirty="0" smtClean="0"/>
          </a:p>
          <a:p>
            <a:r>
              <a:rPr lang="en-US" altLang="ko-KR" sz="1200" dirty="0" smtClean="0"/>
              <a:t>3. _________________ yourself at the door and the purpose of your visit.</a:t>
            </a:r>
          </a:p>
          <a:p>
            <a:endParaRPr lang="en-US" altLang="ko-KR" sz="1200" dirty="0" smtClean="0"/>
          </a:p>
          <a:p>
            <a:r>
              <a:rPr lang="en-US" altLang="ko-KR" sz="1200" dirty="0" smtClean="0"/>
              <a:t>4. _________________ about weather, pets, plants, pictures, etc.</a:t>
            </a:r>
          </a:p>
          <a:p>
            <a:endParaRPr lang="en-US" altLang="ko-KR" sz="1200" dirty="0" smtClean="0"/>
          </a:p>
          <a:p>
            <a:r>
              <a:rPr lang="en-US" altLang="ko-KR" sz="1200" dirty="0" smtClean="0"/>
              <a:t>5. ________________ about family, community, church experiences, etc.</a:t>
            </a:r>
          </a:p>
          <a:p>
            <a:endParaRPr lang="en-US" altLang="ko-KR" sz="1200" dirty="0" smtClean="0"/>
          </a:p>
          <a:p>
            <a:r>
              <a:rPr lang="en-US" altLang="ko-KR" sz="1200" dirty="0" smtClean="0"/>
              <a:t>6. _________________ common interests such as job, hobbies, church, etc.</a:t>
            </a:r>
          </a:p>
          <a:p>
            <a:endParaRPr lang="en-US" altLang="ko-KR" sz="1200" dirty="0" smtClean="0"/>
          </a:p>
          <a:p>
            <a:r>
              <a:rPr lang="en-US" altLang="ko-KR" sz="1200" dirty="0" smtClean="0"/>
              <a:t>7. _________________ of the Lay Pastors Ministry, especially P A C E.</a:t>
            </a:r>
          </a:p>
          <a:p>
            <a:endParaRPr lang="en-US" altLang="ko-KR" sz="1200" dirty="0" smtClean="0"/>
          </a:p>
          <a:p>
            <a:r>
              <a:rPr lang="en-US" altLang="ko-KR" sz="1200" dirty="0" smtClean="0"/>
              <a:t>8. ________________ before leaving, if appropriate.</a:t>
            </a:r>
          </a:p>
          <a:p>
            <a:endParaRPr lang="en-US" altLang="ko-KR" sz="1200" dirty="0" smtClean="0"/>
          </a:p>
          <a:p>
            <a:r>
              <a:rPr lang="en-US" altLang="ko-KR" sz="1200" dirty="0" smtClean="0"/>
              <a:t>9. _______________ graciously, not overstaying your time (15 to 45 minutes).</a:t>
            </a:r>
          </a:p>
          <a:p>
            <a:endParaRPr lang="en-US" altLang="ko-KR" sz="1200" dirty="0" smtClean="0"/>
          </a:p>
          <a:p>
            <a:r>
              <a:rPr lang="en-US" altLang="ko-KR" sz="1200" dirty="0" smtClean="0"/>
              <a:t>10. ________________ and sensitivity to their interests, needs, life situation, and spiritual state.</a:t>
            </a:r>
          </a:p>
          <a:p>
            <a:endParaRPr lang="en-US" altLang="ko-KR" sz="1200" dirty="0" smtClean="0"/>
          </a:p>
          <a:p>
            <a:r>
              <a:rPr lang="en-US" altLang="ko-KR" sz="1200" dirty="0" smtClean="0"/>
              <a:t>11. ______________ the visit, making it possible to connect your contacts.</a:t>
            </a:r>
          </a:p>
          <a:p>
            <a:endParaRPr lang="en-US" altLang="ko-KR" sz="1200" dirty="0" smtClean="0"/>
          </a:p>
          <a:p>
            <a:r>
              <a:rPr lang="en-US" altLang="ko-KR" sz="1200" dirty="0" smtClean="0"/>
              <a:t>12. ________________ your First Visit Report and submit it.</a:t>
            </a:r>
          </a:p>
          <a:p>
            <a:endParaRPr lang="en-US" altLang="ko-KR" sz="1200" dirty="0" smtClean="0"/>
          </a:p>
          <a:p>
            <a:r>
              <a:rPr lang="en-US" altLang="ko-KR" sz="1200" dirty="0" smtClean="0"/>
              <a:t>_________________________________________________</a:t>
            </a:r>
          </a:p>
          <a:p>
            <a:r>
              <a:rPr lang="en-US" altLang="ko-KR" sz="1200" dirty="0" smtClean="0"/>
              <a:t>LAB</a:t>
            </a:r>
          </a:p>
          <a:p>
            <a:r>
              <a:rPr lang="en-US" altLang="ko-KR" sz="1200" dirty="0" smtClean="0"/>
              <a:t>_________________________________________________</a:t>
            </a:r>
            <a:endParaRPr lang="en-US" altLang="ko-KR" sz="1200" dirty="0"/>
          </a:p>
        </p:txBody>
      </p:sp>
      <p:sp>
        <p:nvSpPr>
          <p:cNvPr id="10" name="_x94861408"/>
          <p:cNvSpPr>
            <a:spLocks noChangeArrowheads="1"/>
          </p:cNvSpPr>
          <p:nvPr/>
        </p:nvSpPr>
        <p:spPr bwMode="auto">
          <a:xfrm>
            <a:off x="1608311" y="6248871"/>
            <a:ext cx="2232248" cy="360040"/>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#7, 14, 15</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25</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10</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0" y="776263"/>
            <a:ext cx="5376863" cy="5816977"/>
          </a:xfrm>
          <a:prstGeom prst="rect">
            <a:avLst/>
          </a:prstGeom>
        </p:spPr>
        <p:txBody>
          <a:bodyPr wrap="square">
            <a:spAutoFit/>
          </a:bodyPr>
          <a:lstStyle/>
          <a:p>
            <a:pPr algn="ctr"/>
            <a:r>
              <a:rPr lang="en-US" altLang="ko-KR" sz="1200" b="1" u="sng" dirty="0" smtClean="0"/>
              <a:t>BEING PROFESSIONAL (PP. 95-97)</a:t>
            </a:r>
          </a:p>
          <a:p>
            <a:endParaRPr lang="en-US" altLang="ko-KR" sz="1200" dirty="0" smtClean="0"/>
          </a:p>
          <a:p>
            <a:r>
              <a:rPr lang="en-US" altLang="ko-KR" sz="1200" dirty="0" smtClean="0"/>
              <a:t>Note that the unit is not titled BEING _______ PROFESSIONAL. You are non-professional people, doing your ministry with quality ___________________ and quality ________________. Without being a professional you can be professional. The goal is, "___________________ in all things and all things to ___________ glory.“</a:t>
            </a:r>
          </a:p>
          <a:p>
            <a:endParaRPr lang="en-US" altLang="ko-KR" sz="1200" dirty="0" smtClean="0"/>
          </a:p>
          <a:p>
            <a:pPr marL="228600" indent="-228600">
              <a:buAutoNum type="arabicPeriod"/>
            </a:pPr>
            <a:r>
              <a:rPr lang="en-US" altLang="ko-KR" sz="1200" dirty="0" smtClean="0"/>
              <a:t>____________ ____________________________.</a:t>
            </a:r>
          </a:p>
          <a:p>
            <a:pPr marL="228600" indent="-228600">
              <a:buAutoNum type="arabicPeriod"/>
            </a:pPr>
            <a:endParaRPr lang="en-US" altLang="ko-KR" sz="1200" dirty="0" smtClean="0"/>
          </a:p>
          <a:p>
            <a:r>
              <a:rPr lang="en-US" altLang="ko-KR" dirty="0" smtClean="0"/>
              <a:t>2. _________ ____________________________.</a:t>
            </a:r>
          </a:p>
          <a:p>
            <a:endParaRPr lang="en-US" altLang="ko-KR" dirty="0" smtClean="0"/>
          </a:p>
          <a:p>
            <a:r>
              <a:rPr lang="en-US" altLang="ko-KR" dirty="0" smtClean="0"/>
              <a:t>3. ___________ _________________ _______________ ___________________.</a:t>
            </a:r>
          </a:p>
          <a:p>
            <a:endParaRPr lang="en-US" altLang="ko-KR" dirty="0" smtClean="0"/>
          </a:p>
          <a:p>
            <a:r>
              <a:rPr lang="en-US" altLang="ko-KR" dirty="0" smtClean="0"/>
              <a:t>4. ___________ ______________ __________ _________  ________________.</a:t>
            </a:r>
          </a:p>
          <a:p>
            <a:endParaRPr lang="en-US" altLang="ko-KR" dirty="0" smtClean="0"/>
          </a:p>
          <a:p>
            <a:r>
              <a:rPr lang="en-US" altLang="ko-KR" dirty="0" smtClean="0"/>
              <a:t>5. ___________ ______________ ________________ ___________________.</a:t>
            </a:r>
          </a:p>
          <a:p>
            <a:endParaRPr lang="en-US" altLang="ko-KR" dirty="0" smtClean="0"/>
          </a:p>
          <a:p>
            <a:r>
              <a:rPr lang="en-US" altLang="ko-KR" dirty="0" smtClean="0"/>
              <a:t>6. _____________ ________________________.</a:t>
            </a:r>
          </a:p>
          <a:p>
            <a:endParaRPr lang="en-US" altLang="ko-KR" dirty="0" smtClean="0"/>
          </a:p>
          <a:p>
            <a:r>
              <a:rPr lang="en-US" altLang="ko-KR" dirty="0" smtClean="0"/>
              <a:t>7. ____________ ______________________.</a:t>
            </a:r>
          </a:p>
          <a:p>
            <a:endParaRPr lang="en-US" altLang="ko-KR" dirty="0" smtClean="0"/>
          </a:p>
          <a:p>
            <a:r>
              <a:rPr lang="en-US" altLang="ko-KR" dirty="0" smtClean="0"/>
              <a:t>8. ____________ _______________________.</a:t>
            </a:r>
          </a:p>
          <a:p>
            <a:endParaRPr lang="en-US" altLang="ko-KR" dirty="0" smtClean="0"/>
          </a:p>
          <a:p>
            <a:r>
              <a:rPr lang="en-US" altLang="ko-KR" dirty="0" smtClean="0"/>
              <a:t>9. _____________ _______________ _________________________.</a:t>
            </a:r>
          </a:p>
          <a:p>
            <a:endParaRPr lang="en-US" altLang="ko-KR" dirty="0" smtClean="0"/>
          </a:p>
          <a:p>
            <a:r>
              <a:rPr lang="en-US" altLang="ko-KR" dirty="0" smtClean="0"/>
              <a:t>10. __________ _________________ ____________ _________________.</a:t>
            </a:r>
            <a:endParaRPr lang="en-US" altLang="ko-K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26</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11</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0" y="704255"/>
            <a:ext cx="5376863" cy="5632311"/>
          </a:xfrm>
          <a:prstGeom prst="rect">
            <a:avLst/>
          </a:prstGeom>
        </p:spPr>
        <p:txBody>
          <a:bodyPr wrap="square">
            <a:spAutoFit/>
          </a:bodyPr>
          <a:lstStyle/>
          <a:p>
            <a:pPr algn="ctr"/>
            <a:r>
              <a:rPr lang="en-US" altLang="ko-KR" sz="1200" b="1" u="sng" dirty="0" smtClean="0"/>
              <a:t>CONFIDENTIALITY (PP. 119-121)</a:t>
            </a:r>
          </a:p>
          <a:p>
            <a:pPr algn="ctr"/>
            <a:endParaRPr lang="en-US" altLang="ko-KR" sz="1200" dirty="0" smtClean="0"/>
          </a:p>
          <a:p>
            <a:r>
              <a:rPr lang="en-US" altLang="ko-KR" sz="1200" dirty="0" smtClean="0"/>
              <a:t>After having read this Module, or having heard it read, discuss the following questions, making notes of what you want to remember as the discussion progresses.</a:t>
            </a:r>
          </a:p>
          <a:p>
            <a:endParaRPr lang="en-US" altLang="ko-KR" sz="1200" dirty="0" smtClean="0"/>
          </a:p>
          <a:p>
            <a:pPr marL="228600" indent="-228600">
              <a:buAutoNum type="arabicPeriod"/>
            </a:pPr>
            <a:r>
              <a:rPr lang="en-US" altLang="ko-KR" sz="1200" dirty="0" smtClean="0"/>
              <a:t>What is the definition or description of "Confidentiality?“</a:t>
            </a:r>
          </a:p>
          <a:p>
            <a:pPr marL="228600" indent="-228600">
              <a:buAutoNum type="arabicPeriod"/>
            </a:pPr>
            <a:endParaRPr lang="en-US" altLang="ko-KR" sz="1200" dirty="0" smtClean="0"/>
          </a:p>
          <a:p>
            <a:r>
              <a:rPr lang="en-US" altLang="ko-KR" sz="1200" dirty="0" smtClean="0"/>
              <a:t>2. Why is it essential to keep confidential those things which are told to you in private?</a:t>
            </a:r>
          </a:p>
          <a:p>
            <a:endParaRPr lang="en-US" altLang="ko-KR" sz="1200" dirty="0" smtClean="0"/>
          </a:p>
          <a:p>
            <a:r>
              <a:rPr lang="en-US" altLang="ko-KR" sz="1200" dirty="0" smtClean="0"/>
              <a:t>3. How and why is confidentiality broken?</a:t>
            </a:r>
          </a:p>
          <a:p>
            <a:endParaRPr lang="en-US" altLang="ko-KR" sz="1200" dirty="0" smtClean="0"/>
          </a:p>
          <a:p>
            <a:r>
              <a:rPr lang="en-US" altLang="ko-KR" sz="1200" dirty="0" smtClean="0"/>
              <a:t>4. What damage is done by telling confidential information to another (breaking confidentiality)?</a:t>
            </a:r>
          </a:p>
          <a:p>
            <a:endParaRPr lang="en-US" altLang="ko-KR" sz="1200" dirty="0" smtClean="0"/>
          </a:p>
          <a:p>
            <a:r>
              <a:rPr lang="en-US" altLang="ko-KR" sz="1200" dirty="0" smtClean="0"/>
              <a:t>5. What do you do about "grey" areas, uncertainties about whether some information can be shared with other people such as the pastor or a prayer group?</a:t>
            </a:r>
          </a:p>
          <a:p>
            <a:endParaRPr lang="en-US" altLang="ko-KR" sz="1200" dirty="0" smtClean="0"/>
          </a:p>
          <a:p>
            <a:r>
              <a:rPr lang="en-US" altLang="ko-KR" sz="1200" dirty="0" smtClean="0"/>
              <a:t>6. What part does relationship play in disclosing confidential matters?</a:t>
            </a:r>
          </a:p>
          <a:p>
            <a:endParaRPr lang="en-US" altLang="ko-KR" sz="1200" dirty="0" smtClean="0"/>
          </a:p>
          <a:p>
            <a:r>
              <a:rPr lang="en-US" altLang="ko-KR" sz="1200" dirty="0" smtClean="0"/>
              <a:t>7. What does the self-disclosure of private matters do for the person who trusts you to keep them confidential?</a:t>
            </a:r>
          </a:p>
          <a:p>
            <a:endParaRPr lang="en-US" altLang="ko-KR" sz="1200" dirty="0" smtClean="0"/>
          </a:p>
          <a:p>
            <a:endParaRPr lang="en-US" altLang="ko-KR" sz="1200" dirty="0" smtClean="0"/>
          </a:p>
          <a:p>
            <a:r>
              <a:rPr lang="en-US" altLang="ko-KR" sz="1200" dirty="0" smtClean="0"/>
              <a:t>NOTE: In logging information after visiting with your people so you can connect the visits, never log any confidential information. Experts say there is no need to log this kind of data because you will have no trouble remembering it.</a:t>
            </a:r>
            <a:endParaRPr lang="en-US" altLang="ko-KR" sz="1200"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27</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12</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0" name="직사각형 9"/>
          <p:cNvSpPr/>
          <p:nvPr/>
        </p:nvSpPr>
        <p:spPr>
          <a:xfrm>
            <a:off x="0" y="560239"/>
            <a:ext cx="5376863" cy="6186309"/>
          </a:xfrm>
          <a:prstGeom prst="rect">
            <a:avLst/>
          </a:prstGeom>
        </p:spPr>
        <p:txBody>
          <a:bodyPr wrap="square">
            <a:spAutoFit/>
          </a:bodyPr>
          <a:lstStyle/>
          <a:p>
            <a:pPr algn="ctr"/>
            <a:r>
              <a:rPr lang="en-US" altLang="ko-KR" sz="1200" b="1" dirty="0" smtClean="0"/>
              <a:t>TURNING DIFFICULTIES INTO </a:t>
            </a:r>
            <a:endParaRPr lang="en-US" altLang="ko-KR" sz="1200" dirty="0" smtClean="0"/>
          </a:p>
          <a:p>
            <a:pPr algn="ctr"/>
            <a:r>
              <a:rPr lang="en-US" altLang="ko-KR" sz="1200" b="1" u="sng" dirty="0" smtClean="0"/>
              <a:t>POSSIBILITIES (PP. 127-140)</a:t>
            </a:r>
          </a:p>
          <a:p>
            <a:pPr algn="ctr"/>
            <a:endParaRPr lang="en-US" altLang="ko-KR" sz="1200" dirty="0" smtClean="0"/>
          </a:p>
          <a:p>
            <a:r>
              <a:rPr lang="en-US" altLang="ko-KR" sz="1200" dirty="0" smtClean="0"/>
              <a:t>No ministry is without challenges to its effectiveness and threats to its existence. If managed positively, challenges and threats become ___________________ rather than liabilities. Discouraging experiences, when prayerfully and intentionally managed, make one's ministry ____________________________. A Lay Pastor may be challenged to deal with one or more of the following difficulties in such a way as to turn them into ______________________________.</a:t>
            </a:r>
          </a:p>
          <a:p>
            <a:endParaRPr lang="en-US" altLang="ko-KR" sz="1200" dirty="0" smtClean="0"/>
          </a:p>
          <a:p>
            <a:r>
              <a:rPr lang="en-US" altLang="ko-KR" sz="1200" dirty="0" smtClean="0"/>
              <a:t>1. Some people _________________ they do not need a Lay Pastor.</a:t>
            </a:r>
          </a:p>
          <a:p>
            <a:r>
              <a:rPr lang="en-US" altLang="ko-KR" sz="1200" dirty="0" smtClean="0"/>
              <a:t>a. Every Christian needs pastoral care just as every pre-Christian needs the Gospel. _________________ they do not need it isn't the same as __________ not needing it. Jesus mandates his Church go to all the membership with ________________ __________ just as He mandates his Church to go to all the world with the </a:t>
            </a:r>
            <a:r>
              <a:rPr lang="en-US" altLang="ko-KR" sz="1200" u="sng" dirty="0" smtClean="0"/>
              <a:t>gospel</a:t>
            </a:r>
            <a:r>
              <a:rPr lang="en-US" altLang="ko-KR" sz="1200" dirty="0" smtClean="0"/>
              <a:t> (I Pet. 5:1-4, Matt. 28:19-20).</a:t>
            </a:r>
          </a:p>
          <a:p>
            <a:r>
              <a:rPr lang="en-US" altLang="ko-KR" sz="1200" dirty="0" smtClean="0"/>
              <a:t>b. Until people open their homes and hearts to pastoral care, the formula MP/MC (maximum ________________ minimum _________________) is the formula.</a:t>
            </a:r>
          </a:p>
          <a:p>
            <a:r>
              <a:rPr lang="en-US" altLang="ko-KR" sz="1200" dirty="0" smtClean="0"/>
              <a:t>c. You can </a:t>
            </a:r>
            <a:r>
              <a:rPr lang="en-US" altLang="ko-KR" sz="1200" b="1" dirty="0" smtClean="0"/>
              <a:t>P A C E</a:t>
            </a:r>
            <a:r>
              <a:rPr lang="en-US" altLang="ko-KR" sz="1200" dirty="0" smtClean="0"/>
              <a:t> people who do not receive you. God would have someone there for reluctant people as well as for receptive people. In fact, the reluctant may need your prayer, love, and care ____________ than the receptive.</a:t>
            </a:r>
          </a:p>
          <a:p>
            <a:endParaRPr lang="en-US" altLang="ko-KR" sz="1200" dirty="0" smtClean="0"/>
          </a:p>
          <a:p>
            <a:r>
              <a:rPr lang="en-US" altLang="ko-KR" sz="1200" dirty="0" smtClean="0"/>
              <a:t>2. Some people are very ___________ and therefore difficult to contact.</a:t>
            </a:r>
          </a:p>
          <a:p>
            <a:r>
              <a:rPr lang="en-US" altLang="ko-KR" sz="1200" dirty="0" smtClean="0"/>
              <a:t>a. Realize that some people are very busy and respect that.</a:t>
            </a:r>
          </a:p>
          <a:p>
            <a:r>
              <a:rPr lang="en-US" altLang="ko-KR" sz="1200" dirty="0" smtClean="0"/>
              <a:t>b. This calls for patience and persistence with sensitivity.</a:t>
            </a:r>
          </a:p>
          <a:p>
            <a:r>
              <a:rPr lang="en-US" altLang="ko-KR" sz="1200" dirty="0" smtClean="0"/>
              <a:t>c. A balance between respect for people's time and obedience to being sent by God to "shepherd" (pastor) them needs to be struck.</a:t>
            </a:r>
          </a:p>
          <a:p>
            <a:endParaRPr lang="en-US" altLang="ko-KR" sz="1200" dirty="0" smtClean="0"/>
          </a:p>
          <a:p>
            <a:r>
              <a:rPr lang="en-US" altLang="ko-KR" sz="1200" dirty="0" smtClean="0"/>
              <a:t>3. Lay Pastor get busy and neglect their people.</a:t>
            </a:r>
          </a:p>
          <a:p>
            <a:r>
              <a:rPr lang="en-US" altLang="ko-KR" sz="1200" dirty="0" smtClean="0"/>
              <a:t>a. You must distinguish between busyness and ______________________.</a:t>
            </a:r>
            <a:endParaRPr lang="en-US" altLang="ko-KR" sz="1200" dirty="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28</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8" name="표 7"/>
          <p:cNvGraphicFramePr>
            <a:graphicFrameLocks noGrp="1"/>
          </p:cNvGraphicFramePr>
          <p:nvPr/>
        </p:nvGraphicFramePr>
        <p:xfrm>
          <a:off x="0" y="3008511"/>
          <a:ext cx="5376863" cy="792088"/>
        </p:xfrm>
        <a:graphic>
          <a:graphicData uri="http://schemas.openxmlformats.org/drawingml/2006/table">
            <a:tbl>
              <a:tblPr/>
              <a:tblGrid>
                <a:gridCol w="5376863"/>
              </a:tblGrid>
              <a:tr h="792088">
                <a:tc>
                  <a:txBody>
                    <a:bodyPr/>
                    <a:lstStyle/>
                    <a:p>
                      <a:pPr marL="0" marR="0" algn="ctr">
                        <a:lnSpc>
                          <a:spcPct val="120000"/>
                        </a:lnSpc>
                        <a:spcBef>
                          <a:spcPts val="0"/>
                        </a:spcBef>
                        <a:spcAft>
                          <a:spcPts val="160"/>
                        </a:spcAft>
                      </a:pPr>
                      <a:r>
                        <a:rPr lang="en-US" sz="1100" dirty="0">
                          <a:solidFill>
                            <a:srgbClr val="000000"/>
                          </a:solidFill>
                          <a:latin typeface="굴림"/>
                          <a:ea typeface="굴림"/>
                        </a:rPr>
                        <a:t>Often the greatest appreciation is </a:t>
                      </a:r>
                      <a:r>
                        <a:rPr lang="en-US" sz="1100" dirty="0" smtClean="0">
                          <a:solidFill>
                            <a:srgbClr val="000000"/>
                          </a:solidFill>
                          <a:latin typeface="굴림"/>
                          <a:ea typeface="굴림"/>
                        </a:rPr>
                        <a:t>reserved for </a:t>
                      </a:r>
                      <a:r>
                        <a:rPr lang="en-US" sz="1100" dirty="0">
                          <a:solidFill>
                            <a:srgbClr val="000000"/>
                          </a:solidFill>
                          <a:latin typeface="굴림"/>
                          <a:ea typeface="굴림"/>
                        </a:rPr>
                        <a:t>the one who was present through a </a:t>
                      </a:r>
                      <a:r>
                        <a:rPr lang="en-US" sz="1100" dirty="0" smtClean="0">
                          <a:solidFill>
                            <a:srgbClr val="000000"/>
                          </a:solidFill>
                          <a:latin typeface="굴림"/>
                          <a:ea typeface="굴림"/>
                        </a:rPr>
                        <a:t>person's </a:t>
                      </a:r>
                      <a:r>
                        <a:rPr lang="en-US" sz="1100" dirty="0">
                          <a:solidFill>
                            <a:srgbClr val="000000"/>
                          </a:solidFill>
                          <a:latin typeface="굴림"/>
                          <a:ea typeface="굴림"/>
                        </a:rPr>
                        <a:t>struggle, rather than the one </a:t>
                      </a:r>
                      <a:r>
                        <a:rPr lang="en-US" sz="1100" dirty="0" smtClean="0">
                          <a:solidFill>
                            <a:srgbClr val="000000"/>
                          </a:solidFill>
                          <a:latin typeface="굴림"/>
                          <a:ea typeface="굴림"/>
                        </a:rPr>
                        <a:t>who offered </a:t>
                      </a:r>
                      <a:r>
                        <a:rPr lang="en-US" sz="1100" dirty="0">
                          <a:solidFill>
                            <a:srgbClr val="000000"/>
                          </a:solidFill>
                          <a:latin typeface="굴림"/>
                          <a:ea typeface="굴림"/>
                        </a:rPr>
                        <a:t>advice or tried to solve their problem.</a:t>
                      </a:r>
                      <a:endParaRPr lang="en-US" sz="1100" dirty="0">
                        <a:solidFill>
                          <a:srgbClr val="000000"/>
                        </a:solidFill>
                        <a:latin typeface="바탕"/>
                      </a:endParaRPr>
                    </a:p>
                  </a:txBody>
                  <a:tcPr marL="81806" marR="81806" marT="40903" marB="4090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graphicFrame>
        <p:nvGraphicFramePr>
          <p:cNvPr id="10" name="표 9"/>
          <p:cNvGraphicFramePr>
            <a:graphicFrameLocks noGrp="1"/>
          </p:cNvGraphicFramePr>
          <p:nvPr/>
        </p:nvGraphicFramePr>
        <p:xfrm>
          <a:off x="816223" y="4808711"/>
          <a:ext cx="4008312" cy="816374"/>
        </p:xfrm>
        <a:graphic>
          <a:graphicData uri="http://schemas.openxmlformats.org/drawingml/2006/table">
            <a:tbl>
              <a:tblPr/>
              <a:tblGrid>
                <a:gridCol w="4008312"/>
              </a:tblGrid>
              <a:tr h="720080">
                <a:tc>
                  <a:txBody>
                    <a:bodyPr/>
                    <a:lstStyle/>
                    <a:p>
                      <a:pPr marL="0" marR="0" algn="l">
                        <a:lnSpc>
                          <a:spcPct val="120000"/>
                        </a:lnSpc>
                        <a:spcBef>
                          <a:spcPts val="0"/>
                        </a:spcBef>
                        <a:spcAft>
                          <a:spcPts val="160"/>
                        </a:spcAft>
                      </a:pPr>
                      <a:r>
                        <a:rPr lang="en-US" sz="900" dirty="0" smtClean="0">
                          <a:solidFill>
                            <a:srgbClr val="000000"/>
                          </a:solidFill>
                          <a:latin typeface="굴림"/>
                          <a:ea typeface="굴림"/>
                        </a:rPr>
                        <a:t>Lay </a:t>
                      </a:r>
                      <a:r>
                        <a:rPr lang="en-US" sz="900" dirty="0">
                          <a:solidFill>
                            <a:srgbClr val="000000"/>
                          </a:solidFill>
                          <a:latin typeface="굴림"/>
                          <a:ea typeface="굴림"/>
                        </a:rPr>
                        <a:t>Pastor: "I'm a failure. I get no response </a:t>
                      </a:r>
                      <a:r>
                        <a:rPr lang="en-US" sz="900" dirty="0" smtClean="0">
                          <a:solidFill>
                            <a:srgbClr val="000000"/>
                          </a:solidFill>
                          <a:latin typeface="굴림"/>
                          <a:ea typeface="굴림"/>
                        </a:rPr>
                        <a:t>from two </a:t>
                      </a:r>
                      <a:r>
                        <a:rPr lang="en-US" sz="900" dirty="0">
                          <a:solidFill>
                            <a:srgbClr val="000000"/>
                          </a:solidFill>
                          <a:latin typeface="굴림"/>
                          <a:ea typeface="굴림"/>
                        </a:rPr>
                        <a:t>of my people."</a:t>
                      </a:r>
                      <a:endParaRPr lang="en-US" sz="900" dirty="0">
                        <a:solidFill>
                          <a:srgbClr val="000000"/>
                        </a:solidFill>
                        <a:latin typeface="바탕"/>
                      </a:endParaRPr>
                    </a:p>
                    <a:p>
                      <a:pPr marL="0" marR="0" algn="l">
                        <a:lnSpc>
                          <a:spcPct val="120000"/>
                        </a:lnSpc>
                        <a:spcBef>
                          <a:spcPts val="0"/>
                        </a:spcBef>
                        <a:spcAft>
                          <a:spcPts val="160"/>
                        </a:spcAft>
                      </a:pPr>
                      <a:r>
                        <a:rPr lang="en-US" sz="900" dirty="0">
                          <a:solidFill>
                            <a:srgbClr val="000000"/>
                          </a:solidFill>
                          <a:latin typeface="굴림"/>
                          <a:ea typeface="굴림"/>
                        </a:rPr>
                        <a:t>Clergy Pastor: "Do they know that you care </a:t>
                      </a:r>
                      <a:r>
                        <a:rPr lang="en-US" sz="900" dirty="0" smtClean="0">
                          <a:solidFill>
                            <a:srgbClr val="000000"/>
                          </a:solidFill>
                          <a:latin typeface="굴림"/>
                          <a:ea typeface="굴림"/>
                        </a:rPr>
                        <a:t>about them</a:t>
                      </a:r>
                      <a:r>
                        <a:rPr lang="en-US" sz="900" dirty="0">
                          <a:solidFill>
                            <a:srgbClr val="000000"/>
                          </a:solidFill>
                          <a:latin typeface="굴림"/>
                          <a:ea typeface="굴림"/>
                        </a:rPr>
                        <a:t>?"</a:t>
                      </a:r>
                      <a:endParaRPr lang="en-US" sz="900" dirty="0">
                        <a:solidFill>
                          <a:srgbClr val="000000"/>
                        </a:solidFill>
                        <a:latin typeface="바탕"/>
                      </a:endParaRPr>
                    </a:p>
                    <a:p>
                      <a:pPr marL="0" marR="0" algn="l">
                        <a:lnSpc>
                          <a:spcPct val="120000"/>
                        </a:lnSpc>
                        <a:spcBef>
                          <a:spcPts val="0"/>
                        </a:spcBef>
                        <a:spcAft>
                          <a:spcPts val="160"/>
                        </a:spcAft>
                      </a:pPr>
                      <a:r>
                        <a:rPr lang="en-US" sz="900" dirty="0">
                          <a:solidFill>
                            <a:srgbClr val="000000"/>
                          </a:solidFill>
                          <a:latin typeface="굴림"/>
                          <a:ea typeface="굴림"/>
                        </a:rPr>
                        <a:t>Lay Pastor: "O yes, they know that very well." </a:t>
                      </a:r>
                      <a:endParaRPr lang="en-US" sz="900" dirty="0">
                        <a:solidFill>
                          <a:srgbClr val="000000"/>
                        </a:solidFill>
                        <a:latin typeface="바탕"/>
                      </a:endParaRPr>
                    </a:p>
                    <a:p>
                      <a:pPr marL="0" marR="0" algn="l">
                        <a:lnSpc>
                          <a:spcPct val="120000"/>
                        </a:lnSpc>
                        <a:spcBef>
                          <a:spcPts val="0"/>
                        </a:spcBef>
                        <a:spcAft>
                          <a:spcPts val="160"/>
                        </a:spcAft>
                      </a:pPr>
                      <a:r>
                        <a:rPr lang="en-US" sz="900" dirty="0">
                          <a:solidFill>
                            <a:srgbClr val="000000"/>
                          </a:solidFill>
                          <a:latin typeface="굴림"/>
                          <a:ea typeface="굴림"/>
                        </a:rPr>
                        <a:t>Clergy Pastor: "Then you are a success</a:t>
                      </a:r>
                      <a:r>
                        <a:rPr lang="en-US" sz="900" dirty="0" smtClean="0">
                          <a:solidFill>
                            <a:srgbClr val="000000"/>
                          </a:solidFill>
                          <a:latin typeface="굴림"/>
                          <a:ea typeface="굴림"/>
                        </a:rPr>
                        <a:t>.”</a:t>
                      </a:r>
                      <a:endParaRPr lang="en-US" sz="900" dirty="0">
                        <a:solidFill>
                          <a:srgbClr val="000000"/>
                        </a:solidFill>
                        <a:latin typeface="바탕"/>
                      </a:endParaRPr>
                    </a:p>
                  </a:txBody>
                  <a:tcPr marL="81806" marR="81806" marT="40903" marB="4090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41985" name="Rectangle 1"/>
          <p:cNvSpPr>
            <a:spLocks noChangeArrowheads="1"/>
          </p:cNvSpPr>
          <p:nvPr/>
        </p:nvSpPr>
        <p:spPr bwMode="auto">
          <a:xfrm>
            <a:off x="0" y="475600"/>
            <a:ext cx="5376863" cy="586314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This is one reason for being held accountable by your ministry leaders. ________________________ helps committed Christians do their ministry faithfully.</a:t>
            </a: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Some Lay Pastors may need to prayerfully ____________ their priorities so as to have time to use the gifts God gave them for the ministry He sends them to do.</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4. People have problems you cannot ______________.</a:t>
            </a: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Your task is not to save, rescue, and solve people's problems. Your ministry is one of ________________ (to be there for them), ___________________ (to "hear" them), and ___________ ("love with skin on"). Most people need someone who will _______________ to them, not give advice.</a:t>
            </a: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By ______________, most of us want to rescue people. Just being there, </a:t>
            </a:r>
            <a:r>
              <a:rPr kumimoji="1" lang="en-US" altLang="ko-KR" sz="11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Iistening</a:t>
            </a: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and caring, doesn't seem to us that we are doing anything.</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dirty="0" smtClean="0">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dirty="0" smtClean="0">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dirty="0" smtClean="0">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5. Lay Pastors experience differing degrees of acceptance and effectiveness.</a:t>
            </a: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These variances are the __________________ of pastoral care whether given by layperson or clergy. Do not make the false assumption that ________ are to blame for their aloofness, lack of positive response, or outright rejection.</a:t>
            </a: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dirty="0" smtClean="0">
              <a:solidFill>
                <a:srgbClr val="000000"/>
              </a:solidFill>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dirty="0" smtClean="0">
              <a:solidFill>
                <a:srgbClr val="000000"/>
              </a:solidFill>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just" defTabSz="914400" rtl="0" eaLnBrk="0" fontAlgn="base" latinLnBrk="0" hangingPunct="0">
              <a:lnSpc>
                <a:spcPct val="100000"/>
              </a:lnSpc>
              <a:spcBef>
                <a:spcPct val="0"/>
              </a:spcBef>
              <a:spcAft>
                <a:spcPct val="0"/>
              </a:spcAft>
              <a:buClrTx/>
              <a:buSzTx/>
              <a:buFontTx/>
              <a:buAutoNum type="alphaLcPeriod"/>
              <a:tabLst/>
            </a:pP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Continuing aloofness by one, a negative response from another and resistance by another ___________ our obedience to God who sent us to love these "wandering sheep." ______________ kind of love is called for: desiring the </a:t>
            </a:r>
            <a:endParaRPr kumimoji="1" lang="en-US" altLang="ko-KR" sz="11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29</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8" name="표 7"/>
          <p:cNvGraphicFramePr>
            <a:graphicFrameLocks noGrp="1"/>
          </p:cNvGraphicFramePr>
          <p:nvPr/>
        </p:nvGraphicFramePr>
        <p:xfrm>
          <a:off x="0" y="3800599"/>
          <a:ext cx="5376863" cy="655846"/>
        </p:xfrm>
        <a:graphic>
          <a:graphicData uri="http://schemas.openxmlformats.org/drawingml/2006/table">
            <a:tbl>
              <a:tblPr/>
              <a:tblGrid>
                <a:gridCol w="5376863"/>
              </a:tblGrid>
              <a:tr h="648072">
                <a:tc>
                  <a:txBody>
                    <a:bodyPr/>
                    <a:lstStyle/>
                    <a:p>
                      <a:pPr marL="0" marR="0" algn="ctr">
                        <a:lnSpc>
                          <a:spcPct val="120000"/>
                        </a:lnSpc>
                        <a:spcBef>
                          <a:spcPts val="0"/>
                        </a:spcBef>
                        <a:spcAft>
                          <a:spcPts val="160"/>
                        </a:spcAft>
                      </a:pPr>
                      <a:r>
                        <a:rPr lang="en-US" sz="1000" dirty="0" smtClean="0">
                          <a:solidFill>
                            <a:srgbClr val="000000"/>
                          </a:solidFill>
                          <a:latin typeface="굴림"/>
                          <a:ea typeface="굴림"/>
                        </a:rPr>
                        <a:t>It's </a:t>
                      </a:r>
                      <a:r>
                        <a:rPr lang="en-US" sz="1000" dirty="0">
                          <a:solidFill>
                            <a:srgbClr val="000000"/>
                          </a:solidFill>
                          <a:latin typeface="굴림"/>
                          <a:ea typeface="굴림"/>
                        </a:rPr>
                        <a:t>like a young man in love. He doesn't wait for his</a:t>
                      </a:r>
                      <a:endParaRPr lang="en-US" sz="900" dirty="0">
                        <a:solidFill>
                          <a:srgbClr val="000000"/>
                        </a:solidFill>
                        <a:latin typeface="바탕"/>
                      </a:endParaRPr>
                    </a:p>
                    <a:p>
                      <a:pPr marL="0" marR="0" algn="ctr">
                        <a:lnSpc>
                          <a:spcPct val="120000"/>
                        </a:lnSpc>
                        <a:spcBef>
                          <a:spcPts val="0"/>
                        </a:spcBef>
                        <a:spcAft>
                          <a:spcPts val="160"/>
                        </a:spcAft>
                      </a:pPr>
                      <a:r>
                        <a:rPr lang="en-US" sz="1000" dirty="0">
                          <a:solidFill>
                            <a:srgbClr val="000000"/>
                          </a:solidFill>
                          <a:latin typeface="굴림"/>
                          <a:ea typeface="굴림"/>
                        </a:rPr>
                        <a:t>girlfriend to request a contact. And you are in love with your people; in fact, you are "love with skin on."</a:t>
                      </a:r>
                      <a:endParaRPr lang="en-US" sz="900" dirty="0">
                        <a:solidFill>
                          <a:srgbClr val="000000"/>
                        </a:solidFill>
                        <a:latin typeface="바탕"/>
                      </a:endParaRPr>
                    </a:p>
                  </a:txBody>
                  <a:tcPr marL="81806" marR="81806" marT="40903" marB="4090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40961" name="Rectangle 1"/>
          <p:cNvSpPr>
            <a:spLocks noChangeArrowheads="1"/>
          </p:cNvSpPr>
          <p:nvPr/>
        </p:nvSpPr>
        <p:spPr bwMode="auto">
          <a:xfrm>
            <a:off x="0" y="672897"/>
            <a:ext cx="5376863" cy="5816977"/>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1" hangingPunct="1">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___________ for another, regardless of their response or cost to me.</a:t>
            </a:r>
          </a:p>
          <a:p>
            <a:pPr marL="0" marR="0" lvl="0" indent="0" algn="just"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6. There are no _______________ needs or crises.</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Your caring has to be in a non-crisis 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Let's compare a non-crisis mode with a crisis mode: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A crisis mode involves four ready-made elements: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___________________; in some way you were alerted to the state of affairs.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_______________; the situation is focused on a need.</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 you need to take action now.</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_____________; what you need to do is clear.</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A non-crisis mode involves the same four elements, but the ___________ ______________________ has to create and initiate them.</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Notification: You cannot ____________ for people to ask you to contact them. _________ must take the initiative.</a:t>
            </a: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Purpose: __________ have to establish the purpose. It may be as simple as getting to know a person better, just to share some moments, or to make a phone call only to tell them you are thinking of them.</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Time: Without procrastinating, ________ have to decide when it is time to make the contact and what kind of contact it will be ________ contact each 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Agenda: _________ will have to set the agenda, keeping in mind that love will lead you to their agenda. Logging your visits and other contacts will enable you to ___________________ at the point of __________ interests and </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Lay Pastors Equipping Seminar</a:t>
            </a: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632247"/>
            <a:ext cx="5376863" cy="6186309"/>
          </a:xfrm>
          <a:prstGeom prst="rect">
            <a:avLst/>
          </a:prstGeom>
        </p:spPr>
        <p:txBody>
          <a:bodyPr wrap="square">
            <a:spAutoFit/>
          </a:bodyPr>
          <a:lstStyle/>
          <a:p>
            <a:r>
              <a:rPr lang="en-US" altLang="ko-KR" sz="1200" dirty="0" smtClean="0"/>
              <a:t>Equipping Lay people with the basic principles, policies and skills to give one-on-one, grass-roots pastoral care to every member of the church.</a:t>
            </a:r>
          </a:p>
          <a:p>
            <a:r>
              <a:rPr lang="en-US" altLang="ko-KR" sz="1200" dirty="0" smtClean="0"/>
              <a:t> </a:t>
            </a:r>
          </a:p>
          <a:p>
            <a:r>
              <a:rPr lang="en-US" altLang="ko-KR" sz="1200" dirty="0" smtClean="0"/>
              <a:t>INTRODUCTION</a:t>
            </a:r>
          </a:p>
          <a:p>
            <a:r>
              <a:rPr lang="en-US" altLang="ko-KR" sz="1200" dirty="0" smtClean="0"/>
              <a:t> </a:t>
            </a:r>
          </a:p>
          <a:p>
            <a:r>
              <a:rPr lang="en-US" altLang="ko-KR" sz="1200" b="1" dirty="0" smtClean="0"/>
              <a:t>Welcome</a:t>
            </a:r>
            <a:endParaRPr lang="en-US" altLang="ko-KR" sz="1200" dirty="0" smtClean="0"/>
          </a:p>
          <a:p>
            <a:r>
              <a:rPr lang="en-US" altLang="ko-KR" sz="1200" b="1" dirty="0" smtClean="0"/>
              <a:t>Worship</a:t>
            </a:r>
            <a:endParaRPr lang="en-US" altLang="ko-KR" sz="1200" dirty="0" smtClean="0"/>
          </a:p>
          <a:p>
            <a:r>
              <a:rPr lang="en-US" altLang="ko-KR" sz="1200" b="1" dirty="0" smtClean="0"/>
              <a:t>Ministry Overview</a:t>
            </a:r>
            <a:endParaRPr lang="en-US" altLang="ko-KR" sz="1200" dirty="0" smtClean="0"/>
          </a:p>
          <a:p>
            <a:r>
              <a:rPr lang="en-US" altLang="ko-KR" sz="1200" dirty="0" smtClean="0"/>
              <a:t>The Lay Pastors Ministry is a system of Congregational care by ______________. It is a one-on-one, hands-on, grass-roots, ongoing _____________ ____________ ministry.</a:t>
            </a:r>
          </a:p>
          <a:p>
            <a:r>
              <a:rPr lang="en-US" altLang="ko-KR" sz="1200" dirty="0" smtClean="0"/>
              <a:t>                                                                             </a:t>
            </a:r>
          </a:p>
          <a:p>
            <a:r>
              <a:rPr lang="en-US" altLang="ko-KR" sz="1200" b="1" dirty="0" smtClean="0"/>
              <a:t>The Lay Pastors Ministry in brief:</a:t>
            </a:r>
            <a:endParaRPr lang="en-US" altLang="ko-KR" sz="1200" dirty="0" smtClean="0"/>
          </a:p>
          <a:p>
            <a:r>
              <a:rPr lang="en-US" altLang="ko-KR" sz="1200" dirty="0" smtClean="0"/>
              <a:t> </a:t>
            </a:r>
          </a:p>
          <a:p>
            <a:r>
              <a:rPr lang="en-US" altLang="ko-KR" sz="1200" b="1" dirty="0" smtClean="0"/>
              <a:t>* </a:t>
            </a:r>
            <a:r>
              <a:rPr lang="en-US" altLang="ko-KR" sz="1200" dirty="0" smtClean="0"/>
              <a:t>Lay Pastors are __________________. They are equipped and commissioned. </a:t>
            </a:r>
          </a:p>
          <a:p>
            <a:r>
              <a:rPr lang="en-US" altLang="ko-KR" sz="1200" dirty="0" smtClean="0"/>
              <a:t> </a:t>
            </a:r>
          </a:p>
          <a:p>
            <a:pPr>
              <a:buFont typeface="Arial" charset="0"/>
              <a:buChar char="•"/>
            </a:pPr>
            <a:r>
              <a:rPr lang="en-US" altLang="ko-KR" sz="1200" dirty="0" smtClean="0"/>
              <a:t>Members are _______________. Each Lay Pastor is given a "flock" of                                       between five and ten households.</a:t>
            </a:r>
          </a:p>
          <a:p>
            <a:pPr>
              <a:buFont typeface="Arial" charset="0"/>
              <a:buChar char="•"/>
            </a:pPr>
            <a:endParaRPr lang="en-US" altLang="ko-KR" sz="1200" dirty="0" smtClean="0"/>
          </a:p>
          <a:p>
            <a:r>
              <a:rPr lang="en-US" altLang="ko-KR" sz="1200" b="1" dirty="0" smtClean="0"/>
              <a:t>*</a:t>
            </a:r>
            <a:r>
              <a:rPr lang="en-US" altLang="ko-KR" sz="1200" dirty="0" smtClean="0"/>
              <a:t> Lay Pastors are __________________. Their task is defined by the acronym PACE.</a:t>
            </a:r>
          </a:p>
          <a:p>
            <a:r>
              <a:rPr lang="en-US" altLang="ko-KR" sz="1200" dirty="0" smtClean="0"/>
              <a:t> </a:t>
            </a:r>
          </a:p>
          <a:p>
            <a:r>
              <a:rPr lang="en-US" altLang="ko-KR" sz="1200" dirty="0" smtClean="0"/>
              <a:t>P__________________ for their people faithfully,</a:t>
            </a:r>
          </a:p>
          <a:p>
            <a:r>
              <a:rPr lang="en-US" altLang="ko-KR" sz="1200" dirty="0" smtClean="0"/>
              <a:t>A__________________ to their people,</a:t>
            </a:r>
          </a:p>
          <a:p>
            <a:r>
              <a:rPr lang="en-US" altLang="ko-KR" sz="1200" dirty="0" smtClean="0"/>
              <a:t>C__________________ their people regularly, and</a:t>
            </a:r>
          </a:p>
          <a:p>
            <a:r>
              <a:rPr lang="en-US" altLang="ko-KR" sz="1200" dirty="0" smtClean="0"/>
              <a:t>E__________________ of Christian faith and life.</a:t>
            </a:r>
          </a:p>
          <a:p>
            <a:endParaRPr lang="en-US" altLang="ko-KR" sz="1200" dirty="0" smtClean="0"/>
          </a:p>
          <a:p>
            <a:pPr>
              <a:buFont typeface="Arial" charset="0"/>
              <a:buChar char="•"/>
            </a:pPr>
            <a:r>
              <a:rPr lang="en-US" altLang="ko-KR" sz="1200" dirty="0" smtClean="0"/>
              <a:t>The ministry is ___________________. It is organized so as to make it an integral part of the life of our church.</a:t>
            </a:r>
          </a:p>
          <a:p>
            <a:pPr>
              <a:buFont typeface="Arial" charset="0"/>
              <a:buChar char="•"/>
            </a:pPr>
            <a:endParaRPr lang="en-US" altLang="ko-KR" sz="1200" dirty="0" smtClean="0"/>
          </a:p>
          <a:p>
            <a:r>
              <a:rPr lang="en-US" altLang="ko-KR" sz="1200" b="1" dirty="0" smtClean="0"/>
              <a:t>This Seminar:</a:t>
            </a:r>
            <a:endParaRPr lang="en-US" altLang="ko-KR" sz="1200" dirty="0" smtClean="0"/>
          </a:p>
          <a:p>
            <a:endParaRPr lang="en-US" altLang="ko-KR" sz="1200" b="1" dirty="0" smtClean="0"/>
          </a:p>
          <a:p>
            <a:r>
              <a:rPr lang="en-US" altLang="ko-KR" sz="1200" b="1" dirty="0" smtClean="0"/>
              <a:t>*</a:t>
            </a:r>
            <a:r>
              <a:rPr lang="en-US" altLang="ko-KR" sz="1200" dirty="0" smtClean="0"/>
              <a:t> Our text:</a:t>
            </a:r>
            <a:r>
              <a:rPr lang="en-US" altLang="ko-KR" sz="1200" i="1" dirty="0" smtClean="0"/>
              <a:t> </a:t>
            </a:r>
            <a:r>
              <a:rPr lang="en-US" altLang="ko-KR" sz="1200" b="1" i="1" dirty="0" smtClean="0"/>
              <a:t>Can The Pastor Do It Alone?</a:t>
            </a:r>
            <a:endParaRPr lang="en-US" altLang="ko-KR" sz="12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30</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632247"/>
            <a:ext cx="5376863" cy="3785652"/>
          </a:xfrm>
          <a:prstGeom prst="rect">
            <a:avLst/>
          </a:prstGeom>
        </p:spPr>
        <p:txBody>
          <a:bodyPr wrap="square">
            <a:spAutoFit/>
          </a:bodyPr>
          <a:lstStyle/>
          <a:p>
            <a:r>
              <a:rPr lang="en-US" altLang="ko-KR" sz="1200" dirty="0" smtClean="0"/>
              <a:t>   struggles, not yours.</a:t>
            </a:r>
          </a:p>
          <a:p>
            <a:endParaRPr lang="en-US" altLang="ko-KR" sz="1200" dirty="0" smtClean="0"/>
          </a:p>
          <a:p>
            <a:r>
              <a:rPr lang="en-US" altLang="ko-KR" sz="1200" dirty="0" smtClean="0"/>
              <a:t>b. Contacting your people in a non-crisis mode is the ideal way to build your relationship in a natural way. Know that the _______________ of your lives in Christ is taking place in every contact, crisis or non-crisis. Know that Pastoral care is needed in both crisis and non-crisis situations.</a:t>
            </a:r>
          </a:p>
          <a:p>
            <a:endParaRPr lang="en-US" altLang="ko-KR" sz="1200" dirty="0" smtClean="0"/>
          </a:p>
          <a:p>
            <a:r>
              <a:rPr lang="en-US" altLang="ko-KR" sz="1200" dirty="0" smtClean="0"/>
              <a:t>7. Some people do not _______ </a:t>
            </a:r>
            <a:r>
              <a:rPr lang="en-US" altLang="ko-KR" sz="1200" dirty="0" err="1" smtClean="0"/>
              <a:t>pastored</a:t>
            </a:r>
            <a:r>
              <a:rPr lang="en-US" altLang="ko-KR" sz="1200" dirty="0" smtClean="0"/>
              <a:t> unless the ordained clergy contacts them.</a:t>
            </a:r>
          </a:p>
          <a:p>
            <a:endParaRPr lang="en-US" altLang="ko-KR" sz="1200" dirty="0" smtClean="0"/>
          </a:p>
          <a:p>
            <a:r>
              <a:rPr lang="en-US" altLang="ko-KR" sz="1200" dirty="0" smtClean="0"/>
              <a:t>a. Your genuine _______________ in them and your authentic ________ for them, added to your faithfulness in regularly ________________ them will bless them in such a way that they will ____________ </a:t>
            </a:r>
            <a:r>
              <a:rPr lang="en-US" altLang="ko-KR" sz="1200" dirty="0" err="1" smtClean="0"/>
              <a:t>pastored</a:t>
            </a:r>
            <a:r>
              <a:rPr lang="en-US" altLang="ko-KR" sz="1200" dirty="0" smtClean="0"/>
              <a:t>.</a:t>
            </a:r>
          </a:p>
          <a:p>
            <a:r>
              <a:rPr lang="en-US" altLang="ko-KR" sz="1200" dirty="0" smtClean="0"/>
              <a:t>b. The usual experience is that people, particularly older people, are "weaned" from the clergy pastor by the pastoral attention of the Lay Pastor.</a:t>
            </a:r>
          </a:p>
          <a:p>
            <a:r>
              <a:rPr lang="en-US" altLang="ko-KR" sz="1200" dirty="0" smtClean="0"/>
              <a:t>c. To _________ rather than _________ some people, the Lay Pastor and clergy pastor may have to double-pastor them for a period of time. The two pastors will be able to discern together when the clergy pastor's frequency of contacts should __________________.</a:t>
            </a:r>
            <a:endParaRPr lang="en-US" altLang="ko-KR" sz="1200" dirty="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rgbClr val="FFFF00"/>
                </a:solidFill>
              </a:rPr>
              <a:t>FINAL SEMINAR MOMENTS</a:t>
            </a:r>
            <a:endParaRPr kumimoji="1" lang="en-US" altLang="ko-KR" sz="2000" b="1" i="0" u="none" strike="noStrike" cap="none" normalizeH="0" baseline="0" dirty="0" smtClean="0">
              <a:ln>
                <a:noFill/>
              </a:ln>
              <a:solidFill>
                <a:srgbClr val="FFFF00"/>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31</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848271"/>
            <a:ext cx="5376863" cy="4370427"/>
          </a:xfrm>
          <a:prstGeom prst="rect">
            <a:avLst/>
          </a:prstGeom>
        </p:spPr>
        <p:txBody>
          <a:bodyPr wrap="square">
            <a:spAutoFit/>
          </a:bodyPr>
          <a:lstStyle/>
          <a:p>
            <a:r>
              <a:rPr lang="en-US" altLang="ko-KR" sz="1200" dirty="0" smtClean="0"/>
              <a:t>YOUR TASK AS A LAY PASTOR</a:t>
            </a:r>
          </a:p>
          <a:p>
            <a:r>
              <a:rPr lang="en-US" altLang="ko-KR" sz="1200" b="1" dirty="0" smtClean="0"/>
              <a:t>P____________________________________________________________</a:t>
            </a:r>
            <a:endParaRPr lang="en-US" altLang="ko-KR" sz="1200" dirty="0" smtClean="0"/>
          </a:p>
          <a:p>
            <a:r>
              <a:rPr lang="en-US" altLang="ko-KR" sz="1200" b="1" dirty="0" smtClean="0"/>
              <a:t>A____________________________________________________________</a:t>
            </a:r>
            <a:endParaRPr lang="en-US" altLang="ko-KR" sz="1200" dirty="0" smtClean="0"/>
          </a:p>
          <a:p>
            <a:r>
              <a:rPr lang="en-US" altLang="ko-KR" sz="1200" b="1" dirty="0" smtClean="0"/>
              <a:t>C____________________________________________________________</a:t>
            </a:r>
            <a:endParaRPr lang="en-US" altLang="ko-KR" sz="1200" dirty="0" smtClean="0"/>
          </a:p>
          <a:p>
            <a:r>
              <a:rPr lang="en-US" altLang="ko-KR" sz="1200" b="1" dirty="0" smtClean="0"/>
              <a:t>E____________________________________________________________</a:t>
            </a:r>
          </a:p>
          <a:p>
            <a:endParaRPr lang="en-US" altLang="ko-KR" sz="1200" dirty="0" smtClean="0"/>
          </a:p>
          <a:p>
            <a:r>
              <a:rPr lang="en-US" altLang="ko-KR" sz="1200" b="1" dirty="0" smtClean="0"/>
              <a:t>COMMITMENTS:</a:t>
            </a:r>
            <a:endParaRPr lang="en-US" altLang="ko-KR" sz="1200" dirty="0" smtClean="0"/>
          </a:p>
          <a:p>
            <a:r>
              <a:rPr lang="en-US" altLang="ko-KR" sz="1200" dirty="0" smtClean="0"/>
              <a:t>1. A minimum of </a:t>
            </a:r>
            <a:r>
              <a:rPr lang="en-US" altLang="ko-KR" sz="1200" u="sng" dirty="0" smtClean="0"/>
              <a:t>one</a:t>
            </a:r>
            <a:r>
              <a:rPr lang="en-US" altLang="ko-KR" sz="1200" dirty="0" smtClean="0"/>
              <a:t> contact each month, two of which are to be home visits each year.</a:t>
            </a:r>
          </a:p>
          <a:p>
            <a:r>
              <a:rPr lang="en-US" altLang="ko-KR" sz="1200" dirty="0" smtClean="0"/>
              <a:t>2. First Visit report followed by a monthly report.</a:t>
            </a:r>
          </a:p>
          <a:p>
            <a:r>
              <a:rPr lang="en-US" altLang="ko-KR" sz="1200" dirty="0" smtClean="0"/>
              <a:t>3. Meet for </a:t>
            </a:r>
            <a:r>
              <a:rPr lang="en-US" altLang="ko-KR" sz="1200" u="sng" dirty="0" smtClean="0"/>
              <a:t>Pastoral</a:t>
            </a:r>
            <a:r>
              <a:rPr lang="en-US" altLang="ko-KR" sz="1200" dirty="0" smtClean="0"/>
              <a:t> </a:t>
            </a:r>
            <a:r>
              <a:rPr lang="en-US" altLang="ko-KR" sz="1200" u="sng" dirty="0" smtClean="0"/>
              <a:t>Supervision</a:t>
            </a:r>
            <a:r>
              <a:rPr lang="en-US" altLang="ko-KR" sz="1200" dirty="0" smtClean="0"/>
              <a:t> regularly.</a:t>
            </a:r>
          </a:p>
          <a:p>
            <a:r>
              <a:rPr lang="en-US" altLang="ko-KR" sz="1200" dirty="0" smtClean="0"/>
              <a:t>4. Attend the Lay Pastors' meetings faithfully.</a:t>
            </a:r>
          </a:p>
          <a:p>
            <a:r>
              <a:rPr lang="en-US" altLang="ko-KR" sz="1200" dirty="0" smtClean="0"/>
              <a:t>5. Continue until the Lord leads you into another ministry.</a:t>
            </a:r>
          </a:p>
          <a:p>
            <a:endParaRPr lang="en-US" altLang="ko-KR" sz="1200" dirty="0" smtClean="0"/>
          </a:p>
          <a:p>
            <a:r>
              <a:rPr lang="en-US" altLang="ko-KR" sz="1200" b="1" dirty="0" smtClean="0"/>
              <a:t>STRUCTURE:</a:t>
            </a:r>
            <a:endParaRPr lang="en-US" altLang="ko-KR" sz="1200" dirty="0" smtClean="0"/>
          </a:p>
          <a:p>
            <a:r>
              <a:rPr lang="en-US" altLang="ko-KR" sz="1200" dirty="0" smtClean="0"/>
              <a:t>1. A Lay Pastor cares for five to ten households.</a:t>
            </a:r>
          </a:p>
          <a:p>
            <a:r>
              <a:rPr lang="en-US" altLang="ko-KR" sz="1200" dirty="0" smtClean="0"/>
              <a:t>2. Each Lay Pastor has a Lay Pastor.</a:t>
            </a:r>
          </a:p>
          <a:p>
            <a:r>
              <a:rPr lang="en-US" altLang="ko-KR" sz="1200" dirty="0" smtClean="0"/>
              <a:t>3. The </a:t>
            </a:r>
            <a:r>
              <a:rPr lang="en-US" altLang="ko-KR" sz="1200" u="sng" dirty="0" smtClean="0"/>
              <a:t>Ministry Leadership Group</a:t>
            </a:r>
            <a:r>
              <a:rPr lang="en-US" altLang="ko-KR" sz="1200" dirty="0" smtClean="0"/>
              <a:t> leads the ministry.</a:t>
            </a:r>
          </a:p>
          <a:p>
            <a:endParaRPr lang="en-US" altLang="ko-KR" sz="1200" dirty="0" smtClean="0"/>
          </a:p>
          <a:p>
            <a:r>
              <a:rPr lang="en-US" altLang="ko-KR" sz="1200" b="1" dirty="0" smtClean="0"/>
              <a:t>NEXT STEPS (Time Line):</a:t>
            </a:r>
            <a:endParaRPr lang="en-US" altLang="ko-KR" sz="1200" dirty="0" smtClean="0"/>
          </a:p>
          <a:p>
            <a:r>
              <a:rPr lang="en-US" altLang="ko-KR" sz="1200" dirty="0" smtClean="0"/>
              <a:t>1. Be commissioned on ________________________.</a:t>
            </a:r>
          </a:p>
          <a:p>
            <a:r>
              <a:rPr lang="en-US" altLang="ko-KR" sz="1200" dirty="0" smtClean="0"/>
              <a:t>2. Receive the names of your households by _________________.</a:t>
            </a:r>
          </a:p>
          <a:p>
            <a:r>
              <a:rPr lang="en-US" altLang="ko-KR" sz="1200" dirty="0" smtClean="0"/>
              <a:t>3. Phone to make appointments, then make your First Visits</a:t>
            </a:r>
            <a:r>
              <a:rPr lang="en-US" altLang="ko-KR" dirty="0" smtClean="0"/>
              <a:t>.</a:t>
            </a:r>
            <a:endParaRPr lang="en-US" altLang="ko-KR" dirty="0"/>
          </a:p>
        </p:txBody>
      </p:sp>
      <p:sp>
        <p:nvSpPr>
          <p:cNvPr id="10" name="직사각형 9"/>
          <p:cNvSpPr/>
          <p:nvPr/>
        </p:nvSpPr>
        <p:spPr>
          <a:xfrm>
            <a:off x="0" y="5096743"/>
            <a:ext cx="5376863" cy="1200329"/>
          </a:xfrm>
          <a:prstGeom prst="rect">
            <a:avLst/>
          </a:prstGeom>
        </p:spPr>
        <p:txBody>
          <a:bodyPr wrap="square">
            <a:spAutoFit/>
          </a:bodyPr>
          <a:lstStyle/>
          <a:p>
            <a:r>
              <a:rPr lang="en-US" altLang="ko-KR" sz="1200" dirty="0" smtClean="0"/>
              <a:t>4. Turn in your First Visit report by ___________________________.</a:t>
            </a:r>
          </a:p>
          <a:p>
            <a:endParaRPr lang="en-US" altLang="ko-KR" sz="1200" dirty="0" smtClean="0"/>
          </a:p>
          <a:p>
            <a:r>
              <a:rPr lang="en-US" altLang="ko-KR" sz="1200" dirty="0" smtClean="0"/>
              <a:t>APPLICATION FORM: Pray, then fill it out and leave it with the Seminar Leader.</a:t>
            </a:r>
          </a:p>
          <a:p>
            <a:endParaRPr lang="en-US" altLang="ko-KR" sz="1200" dirty="0" smtClean="0"/>
          </a:p>
          <a:p>
            <a:r>
              <a:rPr lang="en-US" altLang="ko-KR" sz="1200" dirty="0" smtClean="0"/>
              <a:t>EVALUATION FORM: Fill it out and leave with the Seminar Leader.</a:t>
            </a:r>
            <a:endParaRPr lang="en-US" altLang="ko-KR" sz="1200"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rgbClr val="FFFF00"/>
                </a:solidFill>
              </a:rPr>
              <a:t>SEMINAR EVALUATION</a:t>
            </a:r>
            <a:endParaRPr kumimoji="1" lang="en-US" altLang="ko-KR" sz="2000" b="1" i="0" u="none" strike="noStrike" cap="none" normalizeH="0" baseline="0" dirty="0" smtClean="0">
              <a:ln>
                <a:noFill/>
              </a:ln>
              <a:solidFill>
                <a:srgbClr val="FFFF00"/>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32</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560239"/>
            <a:ext cx="5376863" cy="6401753"/>
          </a:xfrm>
          <a:prstGeom prst="rect">
            <a:avLst/>
          </a:prstGeom>
        </p:spPr>
        <p:txBody>
          <a:bodyPr wrap="square">
            <a:spAutoFit/>
          </a:bodyPr>
          <a:lstStyle/>
          <a:p>
            <a:r>
              <a:rPr lang="en-US" altLang="ko-KR" sz="1200" b="1" dirty="0" smtClean="0"/>
              <a:t>ADMINISTRATION:</a:t>
            </a:r>
            <a:r>
              <a:rPr lang="en-US" altLang="ko-KR" sz="1200" dirty="0" smtClean="0"/>
              <a:t> </a:t>
            </a:r>
          </a:p>
          <a:p>
            <a:r>
              <a:rPr lang="en-US" altLang="ko-KR" sz="1200" dirty="0" smtClean="0"/>
              <a:t>Room set-up _____________. </a:t>
            </a:r>
          </a:p>
          <a:p>
            <a:r>
              <a:rPr lang="en-US" altLang="ko-KR" sz="1200" dirty="0" smtClean="0"/>
              <a:t>Length (check one) ________ too short _________ too long _________ just right. </a:t>
            </a:r>
          </a:p>
          <a:p>
            <a:r>
              <a:rPr lang="en-US" altLang="ko-KR" sz="1200" dirty="0" smtClean="0"/>
              <a:t>Lunch and refreshment breaks _________________________.</a:t>
            </a:r>
          </a:p>
          <a:p>
            <a:endParaRPr lang="en-US" altLang="ko-KR" sz="1200" dirty="0" smtClean="0"/>
          </a:p>
          <a:p>
            <a:r>
              <a:rPr lang="en-US" altLang="ko-KR" sz="1200" b="1" dirty="0" smtClean="0"/>
              <a:t>THE EXPECTATIONS WERE FULFILLED:</a:t>
            </a:r>
            <a:endParaRPr lang="en-US" altLang="ko-KR" sz="1200" dirty="0" smtClean="0"/>
          </a:p>
          <a:p>
            <a:r>
              <a:rPr lang="en-US" altLang="ko-KR" sz="1200" dirty="0" smtClean="0"/>
              <a:t>Trained: (Equipped to be a Lay Pastor)</a:t>
            </a:r>
          </a:p>
          <a:p>
            <a:r>
              <a:rPr lang="en-US" altLang="ko-KR" sz="1200" dirty="0" smtClean="0"/>
              <a:t>________ adequately _______ mostly _______ somewhat ______ not at all</a:t>
            </a:r>
          </a:p>
          <a:p>
            <a:r>
              <a:rPr lang="en-US" altLang="ko-KR" sz="1200" dirty="0" smtClean="0"/>
              <a:t>Loved: (Felt cared-for, accepted, and that I belonged)</a:t>
            </a:r>
          </a:p>
          <a:p>
            <a:r>
              <a:rPr lang="en-US" altLang="ko-KR" sz="1200" dirty="0" smtClean="0"/>
              <a:t>_________ perfectly ________ mostly _________ somewhat _______ not at all</a:t>
            </a:r>
          </a:p>
          <a:p>
            <a:r>
              <a:rPr lang="en-US" altLang="ko-KR" sz="1200" dirty="0" smtClean="0"/>
              <a:t>Call clarified: (An inner sense of what God wants me to do)</a:t>
            </a:r>
          </a:p>
          <a:p>
            <a:r>
              <a:rPr lang="en-US" altLang="ko-KR" sz="1200" dirty="0" smtClean="0"/>
              <a:t>_________ totally ________ mostly _________ somewhat ________ not at all</a:t>
            </a:r>
          </a:p>
          <a:p>
            <a:r>
              <a:rPr lang="en-US" altLang="ko-KR" sz="1200" dirty="0" smtClean="0"/>
              <a:t>Growth: (Advancement in knowledge, skills, spirit)</a:t>
            </a:r>
          </a:p>
          <a:p>
            <a:r>
              <a:rPr lang="en-US" altLang="ko-KR" sz="1200" dirty="0" smtClean="0"/>
              <a:t>________ substantial growth _________ some growth ________ no growth</a:t>
            </a:r>
          </a:p>
          <a:p>
            <a:endParaRPr lang="en-US" altLang="ko-KR" sz="1200" dirty="0" smtClean="0"/>
          </a:p>
          <a:p>
            <a:r>
              <a:rPr lang="en-US" altLang="ko-KR" sz="1200" b="1" dirty="0" smtClean="0"/>
              <a:t>TEACHING:</a:t>
            </a:r>
            <a:endParaRPr lang="en-US" altLang="ko-KR" sz="1200" dirty="0" smtClean="0"/>
          </a:p>
          <a:p>
            <a:r>
              <a:rPr lang="en-US" altLang="ko-KR" sz="1200" dirty="0" smtClean="0"/>
              <a:t>Lectures: ________ too much _____ not enough _________ just right </a:t>
            </a:r>
          </a:p>
          <a:p>
            <a:r>
              <a:rPr lang="en-US" altLang="ko-KR" sz="1200" dirty="0" smtClean="0"/>
              <a:t>Learning Partners: _______ too frequent ________ not enough ________ just right </a:t>
            </a:r>
          </a:p>
          <a:p>
            <a:r>
              <a:rPr lang="en-US" altLang="ko-KR" sz="1200" dirty="0" smtClean="0"/>
              <a:t>Manual: _________ great _________ helpful _________ fairly helpful _________ not much help</a:t>
            </a:r>
          </a:p>
          <a:p>
            <a:endParaRPr lang="en-US" altLang="ko-KR" sz="1200" dirty="0" smtClean="0"/>
          </a:p>
          <a:p>
            <a:r>
              <a:rPr lang="en-US" altLang="ko-KR" sz="1200" dirty="0" smtClean="0"/>
              <a:t>WHAT I LIKED BEST ABOUT THIS SEMINAR: _______________________________</a:t>
            </a:r>
          </a:p>
          <a:p>
            <a:endParaRPr lang="en-US" altLang="ko-KR" sz="1200" dirty="0" smtClean="0"/>
          </a:p>
          <a:p>
            <a:r>
              <a:rPr lang="en-US" altLang="ko-KR" sz="1200" dirty="0" smtClean="0"/>
              <a:t>WHAT I LIKED LEAST: _______________________________________________________ </a:t>
            </a:r>
          </a:p>
          <a:p>
            <a:endParaRPr lang="en-US" altLang="ko-KR" sz="1200" dirty="0" smtClean="0"/>
          </a:p>
          <a:p>
            <a:r>
              <a:rPr lang="en-US" altLang="ko-KR" sz="1200" dirty="0" smtClean="0"/>
              <a:t>MY SUGGESTIONS FOR THE NEXT SEMINAR:_______________________________</a:t>
            </a:r>
          </a:p>
          <a:p>
            <a:endParaRPr lang="en-US" altLang="ko-KR" sz="1200" b="1" dirty="0" smtClean="0"/>
          </a:p>
          <a:p>
            <a:pPr algn="ctr"/>
            <a:r>
              <a:rPr lang="en-US" altLang="ko-KR" sz="1200" b="1" dirty="0" smtClean="0"/>
              <a:t>MY PERSONAL EXPERIENCE</a:t>
            </a:r>
            <a:r>
              <a:rPr lang="en-US" altLang="ko-KR" sz="1200" dirty="0" smtClean="0"/>
              <a:t>: On a scale of I to 10 this seminar moved me to do the ministry God sends me to do.</a:t>
            </a:r>
          </a:p>
          <a:p>
            <a:pPr algn="ctr"/>
            <a:r>
              <a:rPr lang="en-US" altLang="ko-KR" dirty="0" smtClean="0"/>
              <a:t>Not moved  </a:t>
            </a:r>
            <a:r>
              <a:rPr lang="en-US" altLang="ko-KR" b="1" u="sng" dirty="0" smtClean="0"/>
              <a:t>1  2  3  4  5  6  7  8  9  10</a:t>
            </a:r>
            <a:r>
              <a:rPr lang="en-US" altLang="ko-KR" b="1" dirty="0" smtClean="0"/>
              <a:t>  </a:t>
            </a:r>
            <a:r>
              <a:rPr lang="en-US" altLang="ko-KR" dirty="0" smtClean="0"/>
              <a:t>Totally moved</a:t>
            </a:r>
          </a:p>
          <a:p>
            <a:pPr algn="ctr"/>
            <a:r>
              <a:rPr lang="en-US" altLang="ko-KR" sz="1200" dirty="0" smtClean="0"/>
              <a:t>(circle the appropriate number) </a:t>
            </a:r>
            <a:endParaRPr lang="en-US" altLang="ko-KR" sz="1200" dirty="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rgbClr val="FFFF00"/>
                </a:solidFill>
              </a:rPr>
              <a:t>LAY PASTORS APPLICATION</a:t>
            </a:r>
            <a:endParaRPr kumimoji="1" lang="en-US" altLang="ko-KR" sz="2000" b="1" i="0" u="none" strike="noStrike" cap="none" normalizeH="0" baseline="0" dirty="0" smtClean="0">
              <a:ln>
                <a:noFill/>
              </a:ln>
              <a:solidFill>
                <a:srgbClr val="FFFF00"/>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33</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704255"/>
            <a:ext cx="5376863" cy="6001643"/>
          </a:xfrm>
          <a:prstGeom prst="rect">
            <a:avLst/>
          </a:prstGeom>
        </p:spPr>
        <p:txBody>
          <a:bodyPr wrap="square">
            <a:spAutoFit/>
          </a:bodyPr>
          <a:lstStyle/>
          <a:p>
            <a:r>
              <a:rPr lang="en-US" altLang="ko-KR" sz="1200" dirty="0" smtClean="0"/>
              <a:t>Name ________________________________ Phone ___________________</a:t>
            </a:r>
          </a:p>
          <a:p>
            <a:r>
              <a:rPr lang="en-US" altLang="ko-KR" sz="1200" dirty="0" smtClean="0"/>
              <a:t>Address _________________________________________________________</a:t>
            </a:r>
          </a:p>
          <a:p>
            <a:r>
              <a:rPr lang="en-US" altLang="ko-KR" sz="1200" dirty="0" smtClean="0"/>
              <a:t>Number of years as member of this church ___________________</a:t>
            </a:r>
          </a:p>
          <a:p>
            <a:r>
              <a:rPr lang="en-US" altLang="ko-KR" sz="1200" dirty="0" smtClean="0"/>
              <a:t>Ministries and/or offices held in the past ______________________</a:t>
            </a:r>
          </a:p>
          <a:p>
            <a:r>
              <a:rPr lang="en-US" altLang="ko-KR" sz="1200" dirty="0" smtClean="0"/>
              <a:t>Ministries and/or offices currently held ____________________________________</a:t>
            </a:r>
          </a:p>
          <a:p>
            <a:r>
              <a:rPr lang="en-US" altLang="ko-KR" sz="1200" dirty="0" smtClean="0"/>
              <a:t>How I have been equipped for being a Lay Pastor ________________________</a:t>
            </a:r>
          </a:p>
          <a:p>
            <a:r>
              <a:rPr lang="en-US" altLang="ko-KR" sz="1200" dirty="0" smtClean="0"/>
              <a:t>______________________________________________________________________________</a:t>
            </a:r>
          </a:p>
          <a:p>
            <a:endParaRPr lang="en-US" altLang="ko-KR" sz="1200" dirty="0" smtClean="0"/>
          </a:p>
          <a:p>
            <a:r>
              <a:rPr lang="en-US" altLang="ko-KR" sz="1200" dirty="0" smtClean="0"/>
              <a:t>Briefly describe the history of your Christian walk ____________________________________________________________________</a:t>
            </a:r>
          </a:p>
          <a:p>
            <a:endParaRPr lang="en-US" altLang="ko-KR" sz="1200" dirty="0" smtClean="0"/>
          </a:p>
          <a:p>
            <a:r>
              <a:rPr lang="en-US" altLang="ko-KR" sz="1200" dirty="0" smtClean="0"/>
              <a:t>Because God's Spirit is at work within me</a:t>
            </a:r>
          </a:p>
          <a:p>
            <a:r>
              <a:rPr lang="en-US" altLang="ko-KR" sz="1200" dirty="0" smtClean="0"/>
              <a:t>__________ I confess Jesus Christ to be my Lord and </a:t>
            </a:r>
            <a:r>
              <a:rPr lang="en-US" altLang="ko-KR" sz="1200" dirty="0" err="1" smtClean="0"/>
              <a:t>Saviour</a:t>
            </a:r>
            <a:r>
              <a:rPr lang="en-US" altLang="ko-KR" sz="1200" dirty="0" smtClean="0"/>
              <a:t>.</a:t>
            </a:r>
          </a:p>
          <a:p>
            <a:r>
              <a:rPr lang="en-US" altLang="ko-KR" sz="1200" dirty="0" smtClean="0"/>
              <a:t>__________ I will be faithful in this ministry.</a:t>
            </a:r>
          </a:p>
          <a:p>
            <a:r>
              <a:rPr lang="en-US" altLang="ko-KR" sz="1200" dirty="0" smtClean="0"/>
              <a:t>__________ I will seek ongoing equipping as it is available and to the extent that I am able.</a:t>
            </a:r>
          </a:p>
          <a:p>
            <a:r>
              <a:rPr lang="en-US" altLang="ko-KR" sz="1200" dirty="0" smtClean="0"/>
              <a:t>__________ I commit myself to continuous personal spiritual growth.</a:t>
            </a:r>
          </a:p>
          <a:p>
            <a:endParaRPr lang="en-US" altLang="ko-KR" sz="1200" dirty="0" smtClean="0"/>
          </a:p>
          <a:p>
            <a:endParaRPr lang="en-US" altLang="ko-KR" sz="1200" dirty="0" smtClean="0"/>
          </a:p>
          <a:p>
            <a:r>
              <a:rPr lang="en-US" altLang="ko-KR" sz="1200" dirty="0" smtClean="0"/>
              <a:t>                                       Signed ________________________________</a:t>
            </a:r>
          </a:p>
          <a:p>
            <a:r>
              <a:rPr lang="en-US" altLang="ko-KR" sz="1200" dirty="0" smtClean="0"/>
              <a:t>                                       Date ___________________________________</a:t>
            </a:r>
          </a:p>
          <a:p>
            <a:endParaRPr lang="en-US" altLang="ko-KR" sz="1200" dirty="0" smtClean="0"/>
          </a:p>
          <a:p>
            <a:r>
              <a:rPr lang="en-US" altLang="ko-KR" sz="1200" dirty="0" smtClean="0"/>
              <a:t>You may , if you choose, request up to 50 percent of your "flock." There is no assurance that your request can be honored but it will be given special consideration.</a:t>
            </a:r>
          </a:p>
          <a:p>
            <a:endParaRPr lang="en-US" altLang="ko-KR" sz="1200" dirty="0" smtClean="0"/>
          </a:p>
          <a:p>
            <a:r>
              <a:rPr lang="en-US" altLang="ko-KR" sz="1200" dirty="0" smtClean="0"/>
              <a:t>Names of people I (we) request:</a:t>
            </a:r>
          </a:p>
          <a:p>
            <a:r>
              <a:rPr lang="en-US" altLang="ko-KR" sz="1200" dirty="0" smtClean="0"/>
              <a:t>___________________________________________________________</a:t>
            </a:r>
          </a:p>
          <a:p>
            <a:r>
              <a:rPr lang="en-US" altLang="ko-KR" sz="1200" dirty="0" smtClean="0"/>
              <a:t>___________________________________________________________</a:t>
            </a:r>
          </a:p>
          <a:p>
            <a:r>
              <a:rPr lang="en-US" altLang="ko-KR" sz="1200" dirty="0" smtClean="0"/>
              <a:t>___________________________________________________________</a:t>
            </a:r>
          </a:p>
          <a:p>
            <a:r>
              <a:rPr lang="en-US" altLang="ko-KR" sz="1200" dirty="0" smtClean="0"/>
              <a:t>___________________________________________________________     </a:t>
            </a:r>
          </a:p>
          <a:p>
            <a:r>
              <a:rPr lang="en-US" altLang="ko-KR" sz="1200" dirty="0" smtClean="0"/>
              <a:t>                                                                                    The end                                                                                                                                                                              </a:t>
            </a:r>
            <a:endParaRPr lang="en-US" altLang="ko-KR" sz="1200" dirty="0"/>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B40909"/>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Rev.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Byeongchae</a:t>
            </a:r>
            <a:r>
              <a:rPr kumimoji="1" lang="en-US" altLang="ko-KR" sz="1500" b="1" i="0" u="none" strike="noStrike" cap="none" normalizeH="0" baseline="0" dirty="0" smtClean="0">
                <a:ln>
                  <a:noFill/>
                </a:ln>
                <a:solidFill>
                  <a:srgbClr val="FFFFFF"/>
                </a:solidFill>
                <a:effectLst/>
                <a:latin typeface="+mj-lt"/>
                <a:ea typeface="맑은 고딕" pitchFamily="50" charset="-127"/>
                <a:cs typeface="굴림" pitchFamily="50" charset="-127"/>
              </a:rPr>
              <a:t> </a:t>
            </a:r>
            <a:r>
              <a:rPr kumimoji="1" lang="en-US" altLang="ko-KR" sz="1500" b="1" i="0" u="none" strike="noStrike" cap="none" normalizeH="0" baseline="0" dirty="0" err="1" smtClean="0">
                <a:ln>
                  <a:noFill/>
                </a:ln>
                <a:solidFill>
                  <a:srgbClr val="FFFFFF"/>
                </a:solidFill>
                <a:effectLst/>
                <a:latin typeface="+mj-lt"/>
                <a:ea typeface="맑은 고딕" pitchFamily="50" charset="-127"/>
                <a:cs typeface="굴림" pitchFamily="50" charset="-127"/>
              </a:rPr>
              <a:t>Seo</a:t>
            </a:r>
            <a:endParaRPr kumimoji="1" lang="en-US" altLang="ko-KR" sz="1800" b="0"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8" name="슬라이드 번호 개체 틀 7"/>
          <p:cNvSpPr>
            <a:spLocks noGrp="1"/>
          </p:cNvSpPr>
          <p:nvPr>
            <p:ph type="sldNum" sz="quarter" idx="12"/>
          </p:nvPr>
        </p:nvSpPr>
        <p:spPr/>
        <p:txBody>
          <a:bodyPr/>
          <a:lstStyle/>
          <a:p>
            <a:fld id="{6B73C612-604E-4030-A584-8EFEC8D08CF7}" type="slidenum">
              <a:rPr lang="ko-KR" altLang="en-US" smtClean="0"/>
              <a:pPr/>
              <a:t>34</a:t>
            </a:fld>
            <a:endParaRPr lang="ko-KR" altLang="en-US"/>
          </a:p>
        </p:txBody>
      </p:sp>
      <p:sp>
        <p:nvSpPr>
          <p:cNvPr id="7" name="직사각형 6"/>
          <p:cNvSpPr/>
          <p:nvPr/>
        </p:nvSpPr>
        <p:spPr>
          <a:xfrm>
            <a:off x="528191" y="920280"/>
            <a:ext cx="4608512" cy="4185761"/>
          </a:xfrm>
          <a:prstGeom prst="rect">
            <a:avLst/>
          </a:prstGeom>
        </p:spPr>
        <p:txBody>
          <a:bodyPr wrap="square">
            <a:spAutoFit/>
          </a:bodyPr>
          <a:lstStyle/>
          <a:p>
            <a:r>
              <a:rPr lang="en-US" altLang="ko-KR" dirty="0" err="1" smtClean="0"/>
              <a:t>Sungkyul</a:t>
            </a:r>
            <a:r>
              <a:rPr lang="en-US" altLang="ko-KR" dirty="0" smtClean="0"/>
              <a:t> University</a:t>
            </a:r>
            <a:r>
              <a:rPr lang="ko-KR" altLang="en-US" dirty="0" smtClean="0"/>
              <a:t> </a:t>
            </a:r>
            <a:r>
              <a:rPr lang="en-US" altLang="ko-KR" dirty="0" smtClean="0"/>
              <a:t>(B.A)</a:t>
            </a:r>
          </a:p>
          <a:p>
            <a:r>
              <a:rPr lang="en-US" altLang="ko-KR" dirty="0" smtClean="0"/>
              <a:t>McMaster University (</a:t>
            </a:r>
            <a:r>
              <a:rPr lang="en-US" altLang="ko-KR" dirty="0" err="1" smtClean="0"/>
              <a:t>M.Div</a:t>
            </a:r>
            <a:r>
              <a:rPr lang="en-US" altLang="ko-KR" dirty="0" smtClean="0"/>
              <a:t>)</a:t>
            </a:r>
          </a:p>
          <a:p>
            <a:r>
              <a:rPr lang="en-US" altLang="ko-KR" dirty="0" smtClean="0"/>
              <a:t>Methodist Graduate School</a:t>
            </a:r>
            <a:r>
              <a:rPr lang="ko-KR" altLang="en-US" dirty="0" smtClean="0"/>
              <a:t> </a:t>
            </a:r>
            <a:r>
              <a:rPr lang="en-US" altLang="ko-KR" dirty="0" smtClean="0"/>
              <a:t>(</a:t>
            </a:r>
            <a:r>
              <a:rPr lang="en-US" altLang="ko-KR" dirty="0" err="1" smtClean="0"/>
              <a:t>Th.M</a:t>
            </a:r>
            <a:r>
              <a:rPr lang="en-US" altLang="ko-KR" dirty="0" smtClean="0"/>
              <a:t>)</a:t>
            </a:r>
          </a:p>
          <a:p>
            <a:r>
              <a:rPr lang="en-US" altLang="ko-KR" dirty="0" smtClean="0"/>
              <a:t>Graduate Theological Foundation (</a:t>
            </a:r>
            <a:r>
              <a:rPr lang="en-US" altLang="ko-KR" dirty="0" err="1" smtClean="0"/>
              <a:t>Ph.D</a:t>
            </a:r>
            <a:r>
              <a:rPr lang="en-US" altLang="ko-KR" dirty="0" smtClean="0"/>
              <a:t>)</a:t>
            </a:r>
          </a:p>
          <a:p>
            <a:r>
              <a:rPr lang="en-US" altLang="ko-KR" dirty="0" smtClean="0"/>
              <a:t>Yale University (Divinity, 2006) </a:t>
            </a:r>
          </a:p>
          <a:p>
            <a:r>
              <a:rPr lang="en-US" altLang="ko-KR" dirty="0" smtClean="0"/>
              <a:t>Oxford University (Wycliffe, 2012)</a:t>
            </a:r>
          </a:p>
          <a:p>
            <a:r>
              <a:rPr lang="en-US" altLang="ko-KR" dirty="0" smtClean="0"/>
              <a:t>National Director of </a:t>
            </a:r>
            <a:r>
              <a:rPr lang="en-US" altLang="ko-KR" dirty="0" err="1" smtClean="0"/>
              <a:t>LPMKorea</a:t>
            </a:r>
            <a:r>
              <a:rPr lang="en-US" altLang="ko-KR" dirty="0" smtClean="0"/>
              <a:t> (since 1999)</a:t>
            </a:r>
          </a:p>
          <a:p>
            <a:r>
              <a:rPr lang="en-US" altLang="ko-KR" dirty="0" smtClean="0"/>
              <a:t>Founding President, Graduate School of PACE International, Nagaland India (since 2015) </a:t>
            </a:r>
          </a:p>
          <a:p>
            <a:endParaRPr lang="en-US" altLang="ko-KR" dirty="0" smtClean="0"/>
          </a:p>
          <a:p>
            <a:r>
              <a:rPr lang="en-US" altLang="ko-KR" dirty="0" smtClean="0"/>
              <a:t>                      </a:t>
            </a:r>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endParaRPr lang="en-US" altLang="ko-KR" dirty="0" smtClean="0"/>
          </a:p>
          <a:p>
            <a:r>
              <a:rPr lang="en-US" altLang="ko-KR" dirty="0" smtClean="0">
                <a:hlinkClick r:id="rId2"/>
              </a:rPr>
              <a:t>lpmkorea@hanmail.net</a:t>
            </a:r>
            <a:endParaRPr lang="en-US" altLang="ko-KR" dirty="0" smtClean="0"/>
          </a:p>
          <a:p>
            <a:r>
              <a:rPr lang="en-US" altLang="ko-KR" dirty="0" smtClean="0">
                <a:solidFill>
                  <a:srgbClr val="C00000"/>
                </a:solidFill>
                <a:hlinkClick r:id="rId3"/>
              </a:rPr>
              <a:t>www.lpmkorea7.com</a:t>
            </a:r>
            <a:endParaRPr lang="ko-KR" altLang="en-US" dirty="0">
              <a:solidFill>
                <a:srgbClr val="C00000"/>
              </a:solidFill>
            </a:endParaRPr>
          </a:p>
        </p:txBody>
      </p:sp>
      <p:sp>
        <p:nvSpPr>
          <p:cNvPr id="6349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pic>
        <p:nvPicPr>
          <p:cNvPr id="9" name="_x77436912" descr="EMB000015c01765"/>
          <p:cNvPicPr>
            <a:picLocks noChangeAspect="1" noChangeArrowheads="1"/>
          </p:cNvPicPr>
          <p:nvPr/>
        </p:nvPicPr>
        <p:blipFill>
          <a:blip r:embed="rId4" cstate="print">
            <a:grayscl/>
          </a:blip>
          <a:srcRect l="8432" t="8224" r="11249" b="10579"/>
          <a:stretch>
            <a:fillRect/>
          </a:stretch>
        </p:blipFill>
        <p:spPr bwMode="auto">
          <a:xfrm>
            <a:off x="672207" y="3008511"/>
            <a:ext cx="1152128" cy="1307190"/>
          </a:xfrm>
          <a:prstGeom prst="rect">
            <a:avLst/>
          </a:prstGeom>
          <a:noFill/>
        </p:spPr>
      </p:pic>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4</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456183" y="848271"/>
            <a:ext cx="4464496" cy="4401205"/>
          </a:xfrm>
          <a:prstGeom prst="rect">
            <a:avLst/>
          </a:prstGeom>
        </p:spPr>
        <p:txBody>
          <a:bodyPr wrap="square">
            <a:spAutoFit/>
          </a:bodyPr>
          <a:lstStyle/>
          <a:p>
            <a:pPr>
              <a:buFont typeface="Arial" charset="0"/>
              <a:buChar char="•"/>
            </a:pPr>
            <a:r>
              <a:rPr lang="en-US" altLang="ko-KR" dirty="0" smtClean="0"/>
              <a:t> Our schedule</a:t>
            </a:r>
          </a:p>
          <a:p>
            <a:pPr>
              <a:buFont typeface="Arial" charset="0"/>
              <a:buChar char="•"/>
            </a:pPr>
            <a:endParaRPr lang="en-US" altLang="ko-KR" dirty="0" smtClean="0"/>
          </a:p>
          <a:p>
            <a:pPr>
              <a:buFont typeface="Arial" charset="0"/>
              <a:buChar char="•"/>
            </a:pPr>
            <a:r>
              <a:rPr lang="en-US" altLang="ko-KR" dirty="0" smtClean="0"/>
              <a:t> Our expectations:</a:t>
            </a:r>
          </a:p>
          <a:p>
            <a:pPr>
              <a:buFont typeface="Arial" charset="0"/>
              <a:buChar char="•"/>
            </a:pPr>
            <a:endParaRPr lang="en-US" altLang="ko-KR" dirty="0" smtClean="0"/>
          </a:p>
          <a:p>
            <a:r>
              <a:rPr lang="en-US" altLang="ko-KR" dirty="0" smtClean="0"/>
              <a:t>*____________ - You will know how to be a Lay Pastor.</a:t>
            </a:r>
          </a:p>
          <a:p>
            <a:r>
              <a:rPr lang="en-US" altLang="ko-KR" dirty="0" smtClean="0"/>
              <a:t> </a:t>
            </a:r>
          </a:p>
          <a:p>
            <a:r>
              <a:rPr lang="en-US" altLang="ko-KR" dirty="0" smtClean="0"/>
              <a:t>*____________ - You will know and relate to one another.</a:t>
            </a:r>
          </a:p>
          <a:p>
            <a:endParaRPr lang="en-US" altLang="ko-KR" dirty="0" smtClean="0"/>
          </a:p>
          <a:p>
            <a:r>
              <a:rPr lang="en-US" altLang="ko-KR" dirty="0" smtClean="0"/>
              <a:t>*____________ - Your call to be a Lay Pastor will be clarified.</a:t>
            </a:r>
          </a:p>
          <a:p>
            <a:endParaRPr lang="en-US" altLang="ko-KR" dirty="0" smtClean="0"/>
          </a:p>
          <a:p>
            <a:r>
              <a:rPr lang="en-US" altLang="ko-KR" dirty="0" smtClean="0"/>
              <a:t>*____________ - You will experience spiritual growth.</a:t>
            </a:r>
          </a:p>
          <a:p>
            <a:endParaRPr lang="en-US" altLang="ko-KR" b="1" dirty="0" smtClean="0"/>
          </a:p>
          <a:p>
            <a:pPr>
              <a:buFont typeface="Arial" charset="0"/>
              <a:buChar char="•"/>
            </a:pPr>
            <a:r>
              <a:rPr lang="en-US" altLang="ko-KR" b="1" dirty="0" smtClean="0"/>
              <a:t>The format: Lecture and LAB. Expect to    participate.</a:t>
            </a:r>
          </a:p>
          <a:p>
            <a:pPr>
              <a:buFont typeface="Arial" charset="0"/>
              <a:buChar char="•"/>
            </a:pPr>
            <a:endParaRPr lang="en-US" altLang="ko-KR" dirty="0" smtClean="0"/>
          </a:p>
          <a:p>
            <a:r>
              <a:rPr lang="en-US" altLang="ko-KR" b="1" dirty="0" smtClean="0"/>
              <a:t>Get Acquainted Event</a:t>
            </a:r>
          </a:p>
          <a:p>
            <a:endParaRPr lang="en-US" altLang="ko-KR" dirty="0" smtClean="0"/>
          </a:p>
          <a:p>
            <a:r>
              <a:rPr lang="en-US" altLang="ko-KR" b="1" dirty="0" smtClean="0"/>
              <a:t>Choose A Learning Partner</a:t>
            </a:r>
            <a:endParaRPr lang="en-US" altLang="ko-KR"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1</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5</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9459" name="Rectangle 3"/>
          <p:cNvSpPr>
            <a:spLocks noChangeArrowheads="1"/>
          </p:cNvSpPr>
          <p:nvPr/>
        </p:nvSpPr>
        <p:spPr bwMode="auto">
          <a:xfrm>
            <a:off x="0" y="303565"/>
            <a:ext cx="5376863" cy="683264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CONCEPT &amp; THEOLOGY (PP. 25-44*)</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NEW TESTAMENT SCRIPTURES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1. I Peter 5:1-4. The Magna </a:t>
            </a:r>
            <a:r>
              <a:rPr kumimoji="1" lang="en-US" altLang="ko-KR" sz="1200" b="0" i="0" u="none" strike="noStrike" cap="none" normalizeH="0" baseline="0" dirty="0" err="1" smtClean="0">
                <a:ln>
                  <a:noFill/>
                </a:ln>
                <a:solidFill>
                  <a:srgbClr val="000000"/>
                </a:solidFill>
                <a:effectLst/>
                <a:latin typeface="굴림" pitchFamily="50" charset="-127"/>
                <a:ea typeface="굴림" pitchFamily="50" charset="-127"/>
                <a:cs typeface="굴림" pitchFamily="50" charset="-127"/>
              </a:rPr>
              <a:t>Carta</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of the Lay Pastors Ministry.</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algn="just"/>
            <a:r>
              <a:rPr lang="en-US" altLang="ko-KR" sz="1200" dirty="0" smtClean="0"/>
              <a:t>To the elders among you, I appeal as a fellow elder, a witness of Christ's sufferings and one who also will share in the glory to be revealed: Be shepherds of God's flock that is under your care, serving as overseers - not because you must, but because you are willing, as God wants you to be; not greedy for money, but eager to serve; not lording it over those entrusted to you, but being examples to the flock. And when the Chief Shepherd appears, you will receive the crown of glory that will never fade away.</a:t>
            </a:r>
          </a:p>
          <a:p>
            <a:pPr algn="r"/>
            <a:r>
              <a:rPr lang="en-US" altLang="ko-KR" sz="1200" dirty="0" smtClean="0"/>
              <a:t>      I Peter 5:1-4</a:t>
            </a:r>
            <a:endPar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John 21:15-17. Peter was the first ___________ _____________.</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3. Ephesians 4:11-12. What kind of "works of service" (ministry) will:</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 _____________ ____________ the Body (v. 12)?</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Promote _________________ (v. 13a)?</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Advance _________________ (v. 13b)?</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NOTE: The answer is __________   _______________ __________________</a:t>
            </a: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OLD TESTAMENT SCRIPTURE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 MOSAIC MODEL, Exodus 18 (PP. 42-43)</a:t>
            </a:r>
          </a:p>
          <a:p>
            <a:pPr marL="0" marR="0" lvl="0" indent="0"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defTabSz="914400" rtl="0" eaLnBrk="0" fontAlgn="base" latinLnBrk="0" hangingPunct="0">
              <a:lnSpc>
                <a:spcPct val="100000"/>
              </a:lnSpc>
              <a:spcBef>
                <a:spcPct val="0"/>
              </a:spcBef>
              <a:spcAft>
                <a:spcPct val="0"/>
              </a:spcAft>
              <a:buClrTx/>
              <a:buSzTx/>
              <a:buFontTx/>
              <a:buAutoNum type="arabicPeriod"/>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 leaders will be able to use their ______________.</a:t>
            </a:r>
          </a:p>
          <a:p>
            <a:pPr marL="228600" marR="0" lvl="0" indent="-228600" defTabSz="914400" rtl="0" eaLnBrk="0" fontAlgn="base" latinLnBrk="0" hangingPunct="0">
              <a:lnSpc>
                <a:spcPct val="100000"/>
              </a:lnSpc>
              <a:spcBef>
                <a:spcPct val="0"/>
              </a:spcBef>
              <a:spcAft>
                <a:spcPct val="0"/>
              </a:spcAft>
              <a:buClrTx/>
              <a:buSzTx/>
              <a:buFontTx/>
              <a:buAutoNum type="arabi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2.  The people will be adequately _______________ 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ctr"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Throughout the manual, page numbers (pp.) refer to pages in the text,</a:t>
            </a:r>
            <a:r>
              <a:rPr kumimoji="1" lang="en-US" altLang="ko-KR" sz="1200" b="1" i="1"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Can The Pastor Do It Alone?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6</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8" name="직사각형 7"/>
          <p:cNvSpPr/>
          <p:nvPr/>
        </p:nvSpPr>
        <p:spPr>
          <a:xfrm>
            <a:off x="0" y="560239"/>
            <a:ext cx="5376863" cy="6001643"/>
          </a:xfrm>
          <a:prstGeom prst="rect">
            <a:avLst/>
          </a:prstGeom>
        </p:spPr>
        <p:txBody>
          <a:bodyPr wrap="square">
            <a:spAutoFit/>
          </a:bodyPr>
          <a:lstStyle/>
          <a:p>
            <a:r>
              <a:rPr lang="en-US" altLang="ko-KR" sz="1200" dirty="0" smtClean="0"/>
              <a:t>3. Moses is released to fulfill his task of spiritual leader.</a:t>
            </a:r>
          </a:p>
          <a:p>
            <a:endParaRPr lang="en-US" altLang="ko-KR" sz="1200" dirty="0" smtClean="0"/>
          </a:p>
          <a:p>
            <a:r>
              <a:rPr lang="en-US" altLang="ko-KR" sz="1200" dirty="0" smtClean="0"/>
              <a:t>a. He is to ___________ the decrees and laws of God.</a:t>
            </a:r>
          </a:p>
          <a:p>
            <a:r>
              <a:rPr lang="en-US" altLang="ko-KR" sz="1200" dirty="0" smtClean="0"/>
              <a:t>b. He was to show them the way to __________ and the ____________ they </a:t>
            </a:r>
          </a:p>
          <a:p>
            <a:r>
              <a:rPr lang="en-US" altLang="ko-KR" sz="1200" dirty="0" smtClean="0"/>
              <a:t>   are to perform.</a:t>
            </a:r>
          </a:p>
          <a:p>
            <a:r>
              <a:rPr lang="en-US" altLang="ko-KR" sz="1200" dirty="0" smtClean="0"/>
              <a:t>c. He was to select capable ____________.</a:t>
            </a:r>
          </a:p>
          <a:p>
            <a:r>
              <a:rPr lang="en-US" altLang="ko-KR" sz="1200" dirty="0" smtClean="0"/>
              <a:t>d. He was to deal with the more _________________ matter.</a:t>
            </a:r>
          </a:p>
          <a:p>
            <a:r>
              <a:rPr lang="en-US" altLang="ko-KR" sz="1200" dirty="0" smtClean="0"/>
              <a:t>e. The people will _____________ _________ _____________ with him.</a:t>
            </a:r>
          </a:p>
          <a:p>
            <a:endParaRPr lang="en-US" altLang="ko-KR" sz="1200" dirty="0" smtClean="0"/>
          </a:p>
          <a:p>
            <a:r>
              <a:rPr lang="en-US" altLang="ko-KR" sz="1200" dirty="0" smtClean="0"/>
              <a:t>NOTE: This is a general ministry description for the "______________" of</a:t>
            </a:r>
          </a:p>
          <a:p>
            <a:r>
              <a:rPr lang="en-US" altLang="ko-KR" sz="1200" dirty="0" smtClean="0"/>
              <a:t>every church.</a:t>
            </a:r>
          </a:p>
          <a:p>
            <a:endParaRPr lang="en-US" altLang="ko-KR" sz="1200" dirty="0" smtClean="0"/>
          </a:p>
          <a:p>
            <a:r>
              <a:rPr lang="en-US" altLang="ko-KR" sz="1200" b="1" dirty="0" smtClean="0"/>
              <a:t>C. LAY PEOPLE CAN PASTOR</a:t>
            </a:r>
            <a:endParaRPr lang="en-US" altLang="ko-KR" sz="1200" dirty="0" smtClean="0"/>
          </a:p>
          <a:p>
            <a:r>
              <a:rPr lang="en-US" altLang="ko-KR" sz="1200" dirty="0" smtClean="0"/>
              <a:t>    Look, what the experts say (PP. 32-34):</a:t>
            </a:r>
          </a:p>
          <a:p>
            <a:endParaRPr lang="en-US" altLang="ko-KR" sz="1200" dirty="0" smtClean="0"/>
          </a:p>
          <a:p>
            <a:r>
              <a:rPr lang="en-US" altLang="ko-KR" sz="1200" dirty="0" smtClean="0"/>
              <a:t>1. </a:t>
            </a:r>
            <a:r>
              <a:rPr lang="en-US" altLang="ko-KR" sz="1200" b="1" dirty="0" smtClean="0"/>
              <a:t>Robert </a:t>
            </a:r>
            <a:r>
              <a:rPr lang="en-US" altLang="ko-KR" sz="1200" b="1" dirty="0" err="1" smtClean="0"/>
              <a:t>Carcuff</a:t>
            </a:r>
            <a:r>
              <a:rPr lang="en-US" altLang="ko-KR" sz="1200" dirty="0" smtClean="0"/>
              <a:t> (psychologist): </a:t>
            </a:r>
          </a:p>
          <a:p>
            <a:r>
              <a:rPr lang="en-US" altLang="ko-KR" sz="1200" dirty="0" smtClean="0"/>
              <a:t>"For many purposes and problems, laypeople can be as ______________ or more effective than credentialed helpers.“</a:t>
            </a:r>
          </a:p>
          <a:p>
            <a:endParaRPr lang="en-US" altLang="ko-KR" sz="1200" dirty="0" smtClean="0"/>
          </a:p>
          <a:p>
            <a:r>
              <a:rPr lang="en-US" altLang="ko-KR" sz="1200" dirty="0" smtClean="0"/>
              <a:t>2. </a:t>
            </a:r>
            <a:r>
              <a:rPr lang="en-US" altLang="ko-KR" sz="1200" b="1" dirty="0" smtClean="0"/>
              <a:t>Oscar </a:t>
            </a:r>
            <a:r>
              <a:rPr lang="en-US" altLang="ko-KR" sz="1200" b="1" dirty="0" err="1" smtClean="0"/>
              <a:t>Feucht</a:t>
            </a:r>
            <a:r>
              <a:rPr lang="en-US" altLang="ko-KR" sz="1200" dirty="0" smtClean="0"/>
              <a:t> (Lutheran theologian and pastor):</a:t>
            </a:r>
          </a:p>
          <a:p>
            <a:r>
              <a:rPr lang="en-US" altLang="ko-KR" sz="1200" dirty="0" smtClean="0"/>
              <a:t>"The church is a _________________ of all who have Christ in their hearts.“</a:t>
            </a:r>
          </a:p>
          <a:p>
            <a:endParaRPr lang="en-US" altLang="ko-KR" sz="1200" dirty="0" smtClean="0"/>
          </a:p>
          <a:p>
            <a:r>
              <a:rPr lang="en-US" altLang="ko-KR" sz="1200" dirty="0" smtClean="0"/>
              <a:t>3. </a:t>
            </a:r>
            <a:r>
              <a:rPr lang="en-US" altLang="ko-KR" sz="1200" b="1" dirty="0" smtClean="0"/>
              <a:t>Samuel Southard</a:t>
            </a:r>
            <a:r>
              <a:rPr lang="en-US" altLang="ko-KR" sz="1200" dirty="0" smtClean="0"/>
              <a:t> (Baptist seminary professor):</a:t>
            </a:r>
          </a:p>
          <a:p>
            <a:r>
              <a:rPr lang="en-US" altLang="ko-KR" sz="1200" dirty="0" smtClean="0"/>
              <a:t>"Many persons can do _________ of what we pastors do . . . . The task of pastors is to __________ these persons for ministry and ____________ them through administration and example.“</a:t>
            </a:r>
          </a:p>
          <a:p>
            <a:endParaRPr lang="en-US" altLang="ko-KR" sz="1200" dirty="0" smtClean="0"/>
          </a:p>
          <a:p>
            <a:r>
              <a:rPr lang="en-US" altLang="ko-KR" sz="1200" dirty="0" smtClean="0"/>
              <a:t>4. </a:t>
            </a:r>
            <a:r>
              <a:rPr lang="en-US" altLang="ko-KR" sz="1200" b="1" dirty="0" smtClean="0"/>
              <a:t>Alastair Campbell</a:t>
            </a:r>
            <a:r>
              <a:rPr lang="en-US" altLang="ko-KR" sz="1200" dirty="0" smtClean="0"/>
              <a:t> (Scottish theologian): </a:t>
            </a:r>
          </a:p>
          <a:p>
            <a:r>
              <a:rPr lang="en-US" altLang="ko-KR" sz="1200" dirty="0" smtClean="0"/>
              <a:t>"Pastoral care is not correctly understood if it is viewed within the framework of professionalism . . . . Pastoral care is a relationship founded upon the ____________ of the individual. Such a relationship does not depend upon the acquisition of knowledge or the development </a:t>
            </a:r>
            <a:endParaRPr lang="en-US" altLang="ko-KR" sz="12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7</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7409" name="Rectangle 1"/>
          <p:cNvSpPr>
            <a:spLocks noChangeArrowheads="1"/>
          </p:cNvSpPr>
          <p:nvPr/>
        </p:nvSpPr>
        <p:spPr bwMode="auto">
          <a:xfrm>
            <a:off x="0" y="428782"/>
            <a:ext cx="5376863" cy="637097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of skill. Rather, it depends on a ____________ ________________ toward others which comes from our own experience of pain, fears, and loss, and our own release from their deadening grip.“</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1200" dirty="0" smtClean="0">
              <a:solidFill>
                <a:srgbClr val="000000"/>
              </a:solidFill>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D. YOU ALREADY HAVE THESE ESSENTIAL PASTORAL QUALITIES:</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Empathy _________________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Availability _________________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Caring Attitude __________________ (bearing with)</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Genuineness __________________</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Ability to encourage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E. GOD WILL USE WHAT YOU DO</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"Whatever he does prospers" (Ps. 1:3c).</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1" dirty="0" smtClean="0">
              <a:solidFill>
                <a:srgbClr val="000000"/>
              </a:solidFill>
              <a:latin typeface="굴림" pitchFamily="50" charset="-127"/>
              <a:ea typeface="굴림" pitchFamily="50" charset="-127"/>
              <a:cs typeface="굴림" pitchFamily="50" charset="-127"/>
            </a:endParaRPr>
          </a:p>
          <a:p>
            <a:pPr algn="just">
              <a:buFont typeface="Arial" charset="0"/>
              <a:buChar char="•"/>
            </a:pPr>
            <a:r>
              <a:rPr lang="en-US" altLang="ko-KR" sz="1200" dirty="0" smtClean="0"/>
              <a:t>God uses what you can do to accomplish what </a:t>
            </a:r>
            <a:r>
              <a:rPr lang="en-US" altLang="ko-KR" sz="1200" i="1" dirty="0" smtClean="0"/>
              <a:t>you</a:t>
            </a:r>
            <a:r>
              <a:rPr lang="en-US" altLang="ko-KR" sz="1200" dirty="0" smtClean="0"/>
              <a:t> never could have one.</a:t>
            </a:r>
          </a:p>
          <a:p>
            <a:pPr algn="just"/>
            <a:r>
              <a:rPr lang="en-US" altLang="ko-KR" sz="1200" dirty="0" smtClean="0"/>
              <a:t>* God uses what you have to fill a need </a:t>
            </a:r>
            <a:r>
              <a:rPr lang="en-US" altLang="ko-KR" sz="1200" i="1" dirty="0" smtClean="0"/>
              <a:t>you</a:t>
            </a:r>
            <a:r>
              <a:rPr lang="en-US" altLang="ko-KR" sz="1200" dirty="0" smtClean="0"/>
              <a:t> never could have filled.</a:t>
            </a:r>
          </a:p>
          <a:p>
            <a:pPr algn="just"/>
            <a:r>
              <a:rPr lang="en-US" altLang="ko-KR" sz="1200" dirty="0" smtClean="0"/>
              <a:t>* God uses where you are to take you where </a:t>
            </a:r>
            <a:r>
              <a:rPr lang="en-US" altLang="ko-KR" sz="1200" i="1" dirty="0" smtClean="0"/>
              <a:t>you </a:t>
            </a:r>
            <a:r>
              <a:rPr lang="en-US" altLang="ko-KR" sz="1200" dirty="0" smtClean="0"/>
              <a:t>never could have gone.</a:t>
            </a:r>
          </a:p>
          <a:p>
            <a:pPr algn="just">
              <a:buFont typeface="Arial" charset="0"/>
              <a:buChar char="•"/>
            </a:pPr>
            <a:r>
              <a:rPr lang="en-US" altLang="ko-KR" sz="1200" dirty="0" smtClean="0"/>
              <a:t>God uses who you are to let you become what</a:t>
            </a:r>
            <a:r>
              <a:rPr lang="en-US" altLang="ko-KR" sz="1200" i="1" dirty="0" smtClean="0"/>
              <a:t> you</a:t>
            </a:r>
            <a:r>
              <a:rPr lang="en-US" altLang="ko-KR" sz="1200" dirty="0" smtClean="0"/>
              <a:t> never could have      been.                                       </a:t>
            </a:r>
          </a:p>
          <a:p>
            <a:pPr algn="r">
              <a:buFont typeface="Arial" charset="0"/>
              <a:buChar char="•"/>
            </a:pPr>
            <a:r>
              <a:rPr lang="en-US" altLang="ko-KR" sz="1200" dirty="0" smtClean="0"/>
              <a:t>(Tim Hansel in his book, </a:t>
            </a:r>
            <a:r>
              <a:rPr lang="en-US" altLang="ko-KR" sz="1200" i="1" dirty="0" smtClean="0"/>
              <a:t>Holy Sweat</a:t>
            </a:r>
            <a:r>
              <a:rPr lang="en-US" altLang="ko-KR" sz="1200" dirty="0" smtClean="0"/>
              <a:t>)</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F. DEFINITIONS OF PASTORAL CARE:</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rabicPeriod"/>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Love with skin on</a:t>
            </a:r>
          </a:p>
          <a:p>
            <a:endParaRPr lang="en-US" altLang="ko-KR" sz="1200" dirty="0" smtClean="0"/>
          </a:p>
          <a:p>
            <a:pPr algn="just"/>
            <a:r>
              <a:rPr lang="en-US" altLang="ko-KR" sz="1200" dirty="0" smtClean="0"/>
              <a:t>"Mommy, I'm afraid!! I'm afraid!" cried the little girl who was awakened in the middle of the night by the storm. The rain beating against the window frightened her, the lightening and thunder terrified her. "Mommy, where are you? Where are you?"</a:t>
            </a:r>
          </a:p>
          <a:p>
            <a:pPr algn="just"/>
            <a:r>
              <a:rPr lang="en-US" altLang="ko-KR" sz="1200" dirty="0" smtClean="0"/>
              <a:t>Her mother hurried into her room. She sat on the side of the bed and held her daughter tightly to comfort her. "Honey, when you're frightened like this, you can know that God is with you and loves you," she assured her daughter. "Yes, Mommy, I know that," she sobbed, "but I need love with skin on.“</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32769"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algn="ctr" defTabSz="914400" fontAlgn="base">
              <a:spcBef>
                <a:spcPct val="0"/>
              </a:spcBef>
              <a:spcAft>
                <a:spcPct val="0"/>
              </a:spcAft>
            </a:pPr>
            <a:r>
              <a:rPr lang="en-US" altLang="ko-KR" sz="1800" b="1" dirty="0" smtClean="0">
                <a:solidFill>
                  <a:schemeClr val="bg1"/>
                </a:solidFill>
              </a:rPr>
              <a:t>continued</a:t>
            </a:r>
            <a:endParaRPr kumimoji="1" lang="en-US" altLang="ko-KR" sz="2000" b="1" i="0" u="none" strike="noStrike" cap="none" normalizeH="0" baseline="0" dirty="0" smtClean="0">
              <a:ln>
                <a:noFill/>
              </a:ln>
              <a:solidFill>
                <a:schemeClr val="tx1"/>
              </a:solidFill>
              <a:effectLst/>
              <a:latin typeface="+mj-lt"/>
              <a:ea typeface="굴림" pitchFamily="50" charset="-127"/>
              <a:cs typeface="굴림" pitchFamily="50" charset="-127"/>
            </a:endParaRPr>
          </a:p>
        </p:txBody>
      </p:sp>
      <p:sp>
        <p:nvSpPr>
          <p:cNvPr id="7" name="슬라이드 번호 개체 틀 6"/>
          <p:cNvSpPr>
            <a:spLocks noGrp="1"/>
          </p:cNvSpPr>
          <p:nvPr>
            <p:ph type="sldNum" sz="quarter" idx="12"/>
          </p:nvPr>
        </p:nvSpPr>
        <p:spPr/>
        <p:txBody>
          <a:bodyPr/>
          <a:lstStyle/>
          <a:p>
            <a:fld id="{6B73C612-604E-4030-A584-8EFEC8D08CF7}" type="slidenum">
              <a:rPr lang="ko-KR" altLang="en-US" smtClean="0"/>
              <a:pPr/>
              <a:t>8</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sp>
        <p:nvSpPr>
          <p:cNvPr id="16385" name="Rectangle 1"/>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11" name="직사각형 10"/>
          <p:cNvSpPr/>
          <p:nvPr/>
        </p:nvSpPr>
        <p:spPr>
          <a:xfrm>
            <a:off x="384175" y="1136304"/>
            <a:ext cx="4608512" cy="3046988"/>
          </a:xfrm>
          <a:prstGeom prst="rect">
            <a:avLst/>
          </a:prstGeom>
        </p:spPr>
        <p:txBody>
          <a:bodyPr wrap="square">
            <a:spAutoFit/>
          </a:bodyPr>
          <a:lstStyle/>
          <a:p>
            <a:r>
              <a:rPr lang="en-US" altLang="ko-KR" sz="1200" dirty="0" smtClean="0"/>
              <a:t>2. __________________ for another by ________________ one's self </a:t>
            </a:r>
          </a:p>
          <a:p>
            <a:endParaRPr lang="en-US" altLang="ko-KR" sz="1200" dirty="0" smtClean="0"/>
          </a:p>
          <a:p>
            <a:r>
              <a:rPr lang="en-US" altLang="ko-KR" sz="1200" dirty="0" smtClean="0"/>
              <a:t>in Christian _______________ to a ______________________ in times </a:t>
            </a:r>
          </a:p>
          <a:p>
            <a:endParaRPr lang="en-US" altLang="ko-KR" sz="1200" dirty="0" smtClean="0"/>
          </a:p>
          <a:p>
            <a:r>
              <a:rPr lang="en-US" altLang="ko-KR" sz="1200" dirty="0" smtClean="0"/>
              <a:t>of _____________________ and in times </a:t>
            </a:r>
            <a:r>
              <a:rPr lang="en-US" altLang="ko-KR" sz="1200" smtClean="0"/>
              <a:t>of __________________.</a:t>
            </a:r>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endParaRPr lang="en-US" altLang="ko-KR" sz="1200" dirty="0" smtClean="0"/>
          </a:p>
          <a:p>
            <a:r>
              <a:rPr lang="en-US" altLang="ko-KR" sz="1200" dirty="0" smtClean="0"/>
              <a:t>LAB_______________________________________________</a:t>
            </a:r>
            <a:endParaRPr lang="en-US" altLang="ko-KR" sz="12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직사각형 14"/>
          <p:cNvSpPr/>
          <p:nvPr/>
        </p:nvSpPr>
        <p:spPr>
          <a:xfrm>
            <a:off x="2" y="7028408"/>
            <a:ext cx="5376863" cy="140742"/>
          </a:xfrm>
          <a:prstGeom prst="rect">
            <a:avLst/>
          </a:prstGeom>
          <a:solidFill>
            <a:schemeClr val="accent5">
              <a:lumMod val="60000"/>
              <a:lumOff val="40000"/>
              <a:alpha val="68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71668" tIns="35835" rIns="71668" bIns="35835" rtlCol="0" anchor="ctr"/>
          <a:lstStyle/>
          <a:p>
            <a:pPr algn="ctr"/>
            <a:endParaRPr lang="ko-KR" altLang="en-US"/>
          </a:p>
        </p:txBody>
      </p:sp>
      <p:sp>
        <p:nvSpPr>
          <p:cNvPr id="32770" name="Rectangle 2"/>
          <p:cNvSpPr>
            <a:spLocks noChangeArrowheads="1"/>
          </p:cNvSpPr>
          <p:nvPr/>
        </p:nvSpPr>
        <p:spPr bwMode="auto">
          <a:xfrm>
            <a:off x="0" y="0"/>
            <a:ext cx="5376863"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ko-KR" altLang="en-US"/>
          </a:p>
        </p:txBody>
      </p:sp>
      <p:sp>
        <p:nvSpPr>
          <p:cNvPr id="7" name="슬라이드 번호 개체 틀 6"/>
          <p:cNvSpPr>
            <a:spLocks noGrp="1"/>
          </p:cNvSpPr>
          <p:nvPr>
            <p:ph type="sldNum" sz="quarter" idx="12"/>
          </p:nvPr>
        </p:nvSpPr>
        <p:spPr>
          <a:xfrm>
            <a:off x="4122262" y="6608911"/>
            <a:ext cx="1254601" cy="381691"/>
          </a:xfrm>
        </p:spPr>
        <p:txBody>
          <a:bodyPr/>
          <a:lstStyle/>
          <a:p>
            <a:fld id="{6B73C612-604E-4030-A584-8EFEC8D08CF7}" type="slidenum">
              <a:rPr lang="ko-KR" altLang="en-US" smtClean="0"/>
              <a:pPr/>
              <a:t>9</a:t>
            </a:fld>
            <a:endParaRPr lang="ko-KR" altLang="en-US"/>
          </a:p>
        </p:txBody>
      </p:sp>
      <p:sp>
        <p:nvSpPr>
          <p:cNvPr id="9" name="_x101705768"/>
          <p:cNvSpPr>
            <a:spLocks noChangeArrowheads="1"/>
          </p:cNvSpPr>
          <p:nvPr/>
        </p:nvSpPr>
        <p:spPr bwMode="auto">
          <a:xfrm>
            <a:off x="0" y="6896943"/>
            <a:ext cx="5376863" cy="272207"/>
          </a:xfrm>
          <a:prstGeom prst="rect">
            <a:avLst/>
          </a:prstGeom>
          <a:solidFill>
            <a:srgbClr val="C00000"/>
          </a:solidFill>
          <a:ln w="9525">
            <a:no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050" b="1" i="0" u="none" strike="noStrike" cap="none" normalizeH="0" baseline="0" dirty="0" smtClean="0">
                <a:ln>
                  <a:noFill/>
                </a:ln>
                <a:solidFill>
                  <a:schemeClr val="bg1"/>
                </a:solidFill>
                <a:effectLst/>
                <a:latin typeface="+mj-lt"/>
                <a:ea typeface="맑은 고딕" pitchFamily="50" charset="-127"/>
                <a:cs typeface="굴림" pitchFamily="50" charset="-127"/>
              </a:rPr>
              <a:t>Prayer-Available-Contact-Example</a:t>
            </a:r>
            <a:endParaRPr kumimoji="1" lang="en-US" altLang="ko-KR" sz="1050" b="0" i="0" u="none" strike="noStrike" cap="none" normalizeH="0" baseline="0" dirty="0" smtClean="0">
              <a:ln>
                <a:noFill/>
              </a:ln>
              <a:solidFill>
                <a:schemeClr val="bg1"/>
              </a:solidFill>
              <a:effectLst/>
              <a:latin typeface="+mj-lt"/>
              <a:ea typeface="굴림" pitchFamily="50" charset="-127"/>
              <a:cs typeface="굴림" pitchFamily="50" charset="-127"/>
            </a:endParaRPr>
          </a:p>
        </p:txBody>
      </p:sp>
      <p:graphicFrame>
        <p:nvGraphicFramePr>
          <p:cNvPr id="8" name="표 7"/>
          <p:cNvGraphicFramePr>
            <a:graphicFrameLocks noGrp="1"/>
          </p:cNvGraphicFramePr>
          <p:nvPr/>
        </p:nvGraphicFramePr>
        <p:xfrm>
          <a:off x="744215" y="3728591"/>
          <a:ext cx="3888432" cy="1008112"/>
        </p:xfrm>
        <a:graphic>
          <a:graphicData uri="http://schemas.openxmlformats.org/drawingml/2006/table">
            <a:tbl>
              <a:tblPr/>
              <a:tblGrid>
                <a:gridCol w="3888432"/>
              </a:tblGrid>
              <a:tr h="1008112">
                <a:tc>
                  <a:txBody>
                    <a:bodyPr/>
                    <a:lstStyle/>
                    <a:p>
                      <a:pPr marL="0" marR="0" algn="just">
                        <a:lnSpc>
                          <a:spcPct val="120000"/>
                        </a:lnSpc>
                        <a:spcBef>
                          <a:spcPts val="0"/>
                        </a:spcBef>
                        <a:spcAft>
                          <a:spcPts val="160"/>
                        </a:spcAft>
                      </a:pPr>
                      <a:r>
                        <a:rPr lang="en-US" sz="1200" dirty="0">
                          <a:solidFill>
                            <a:srgbClr val="000000"/>
                          </a:solidFill>
                          <a:latin typeface="굴림"/>
                          <a:ea typeface="굴림"/>
                        </a:rPr>
                        <a:t>"I look to the right and watch, but there is none </a:t>
                      </a:r>
                      <a:r>
                        <a:rPr lang="en-US" sz="1200" dirty="0" smtClean="0">
                          <a:solidFill>
                            <a:srgbClr val="000000"/>
                          </a:solidFill>
                          <a:latin typeface="굴림"/>
                          <a:ea typeface="굴림"/>
                        </a:rPr>
                        <a:t>who takes </a:t>
                      </a:r>
                      <a:r>
                        <a:rPr lang="en-US" sz="1200" dirty="0">
                          <a:solidFill>
                            <a:srgbClr val="000000"/>
                          </a:solidFill>
                          <a:latin typeface="굴림"/>
                          <a:ea typeface="굴림"/>
                        </a:rPr>
                        <a:t>notice of me, no refuge remains to me, no man cares for me."</a:t>
                      </a:r>
                      <a:endParaRPr lang="en-US" sz="1200" dirty="0">
                        <a:solidFill>
                          <a:srgbClr val="000000"/>
                        </a:solidFill>
                        <a:latin typeface="바탕"/>
                      </a:endParaRPr>
                    </a:p>
                    <a:p>
                      <a:pPr marL="0" marR="0" algn="r">
                        <a:lnSpc>
                          <a:spcPct val="120000"/>
                        </a:lnSpc>
                        <a:spcBef>
                          <a:spcPts val="0"/>
                        </a:spcBef>
                        <a:spcAft>
                          <a:spcPts val="160"/>
                        </a:spcAft>
                      </a:pPr>
                      <a:r>
                        <a:rPr lang="en-US" sz="1200" dirty="0">
                          <a:solidFill>
                            <a:srgbClr val="000000"/>
                          </a:solidFill>
                          <a:latin typeface="굴림"/>
                          <a:ea typeface="굴림"/>
                        </a:rPr>
                        <a:t>(Psalm 142:4 RSV)</a:t>
                      </a:r>
                      <a:endParaRPr lang="en-US" sz="1200" dirty="0">
                        <a:solidFill>
                          <a:srgbClr val="000000"/>
                        </a:solidFill>
                        <a:latin typeface="바탕"/>
                      </a:endParaRPr>
                    </a:p>
                  </a:txBody>
                  <a:tcPr marL="90146" marR="90146" marT="45073" marB="45073" anchor="ctr">
                    <a:lnL w="3556" cap="flat" cmpd="sng" algn="ctr">
                      <a:solidFill>
                        <a:srgbClr val="000000"/>
                      </a:solidFill>
                      <a:prstDash val="solid"/>
                      <a:round/>
                      <a:headEnd type="none" w="med" len="med"/>
                      <a:tailEnd type="none" w="med" len="med"/>
                    </a:lnL>
                    <a:lnR w="3556" cap="flat" cmpd="sng" algn="ctr">
                      <a:solidFill>
                        <a:srgbClr val="000000"/>
                      </a:solidFill>
                      <a:prstDash val="solid"/>
                      <a:round/>
                      <a:headEnd type="none" w="med" len="med"/>
                      <a:tailEnd type="none" w="med" len="med"/>
                    </a:lnR>
                    <a:lnT w="3556" cap="flat" cmpd="sng" algn="ctr">
                      <a:solidFill>
                        <a:srgbClr val="000000"/>
                      </a:solidFill>
                      <a:prstDash val="solid"/>
                      <a:round/>
                      <a:headEnd type="none" w="med" len="med"/>
                      <a:tailEnd type="none" w="med" len="med"/>
                    </a:lnT>
                    <a:lnB w="3556" cap="flat" cmpd="sng" algn="ctr">
                      <a:solidFill>
                        <a:srgbClr val="000000"/>
                      </a:solidFill>
                      <a:prstDash val="solid"/>
                      <a:round/>
                      <a:headEnd type="none" w="med" len="med"/>
                      <a:tailEnd type="none" w="med" len="med"/>
                    </a:lnB>
                  </a:tcPr>
                </a:tc>
              </a:tr>
            </a:tbl>
          </a:graphicData>
        </a:graphic>
      </p:graphicFrame>
      <p:sp>
        <p:nvSpPr>
          <p:cNvPr id="16387" name="Rectangle 3"/>
          <p:cNvSpPr>
            <a:spLocks noChangeArrowheads="1"/>
          </p:cNvSpPr>
          <p:nvPr/>
        </p:nvSpPr>
        <p:spPr bwMode="auto">
          <a:xfrm>
            <a:off x="0" y="411939"/>
            <a:ext cx="5376863" cy="144655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13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WHO NEEDS IT? (PP. 45-52)</a:t>
            </a:r>
          </a:p>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EVERYONE NEEDS </a:t>
            </a:r>
            <a:r>
              <a:rPr kumimoji="1" lang="en-US" altLang="ko-KR" sz="1200" b="1" i="0" u="sng" strike="noStrike" cap="none" normalizeH="0" baseline="0" dirty="0" smtClean="0">
                <a:ln>
                  <a:noFill/>
                </a:ln>
                <a:solidFill>
                  <a:srgbClr val="000000"/>
                </a:solidFill>
                <a:effectLst/>
                <a:latin typeface="굴림" pitchFamily="50" charset="-127"/>
                <a:ea typeface="굴림" pitchFamily="50" charset="-127"/>
                <a:cs typeface="굴림" pitchFamily="50" charset="-127"/>
              </a:rPr>
              <a:t>PASTORAL</a:t>
            </a: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a:t>
            </a:r>
            <a:r>
              <a:rPr kumimoji="1" lang="en-US" altLang="ko-KR" sz="1200" b="1" i="0" u="sng" strike="noStrike" cap="none" normalizeH="0" baseline="0" dirty="0" smtClean="0">
                <a:ln>
                  <a:noFill/>
                </a:ln>
                <a:solidFill>
                  <a:srgbClr val="000000"/>
                </a:solidFill>
                <a:effectLst/>
                <a:latin typeface="굴림" pitchFamily="50" charset="-127"/>
                <a:ea typeface="굴림" pitchFamily="50" charset="-127"/>
                <a:cs typeface="굴림" pitchFamily="50" charset="-127"/>
              </a:rPr>
              <a:t>CARE</a:t>
            </a: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(P. 46)</a:t>
            </a:r>
          </a:p>
          <a:p>
            <a:pPr marL="228600" marR="0" lvl="0" indent="-228600" algn="l" defTabSz="914400" rtl="0" eaLnBrk="0" fontAlgn="base" latinLnBrk="0" hangingPunct="0">
              <a:lnSpc>
                <a:spcPct val="100000"/>
              </a:lnSpc>
              <a:spcBef>
                <a:spcPct val="0"/>
              </a:spcBef>
              <a:spcAft>
                <a:spcPct val="0"/>
              </a:spcAft>
              <a:buClrTx/>
              <a:buSzTx/>
              <a:buFontTx/>
              <a:buAutoNum type="alphaUcPeriod"/>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1. WHAT DOES "PASTORAL" MEAN?</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     2. WHAT DOES "CARE" MEAN?</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6386" name="_x27127136"/>
          <p:cNvSpPr>
            <a:spLocks noChangeArrowheads="1"/>
          </p:cNvSpPr>
          <p:nvPr/>
        </p:nvSpPr>
        <p:spPr bwMode="auto">
          <a:xfrm>
            <a:off x="4200599" y="2432447"/>
            <a:ext cx="947738" cy="325438"/>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#3</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6389" name="Rectangle 5"/>
          <p:cNvSpPr>
            <a:spLocks noChangeArrowheads="1"/>
          </p:cNvSpPr>
          <p:nvPr/>
        </p:nvSpPr>
        <p:spPr bwMode="auto">
          <a:xfrm>
            <a:off x="0" y="1754178"/>
            <a:ext cx="5376863" cy="221599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1" hangingPunct="1">
              <a:lnSpc>
                <a:spcPct val="100000"/>
              </a:lnSpc>
              <a:spcBef>
                <a:spcPct val="0"/>
              </a:spcBef>
              <a:spcAft>
                <a:spcPct val="0"/>
              </a:spcAft>
              <a:buClrTx/>
              <a:buSzTx/>
              <a:buFontTx/>
              <a:buNone/>
              <a:tabLst/>
            </a:pPr>
            <a:endPar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B. GOD WOULD HAVE EVERY ONE OF HIS CHILDREN INTENTIONALLY ______________, _____________ ________, AND ____________ _______ BY ANOTHER.</a:t>
            </a: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r>
              <a:rPr kumimoji="1" lang="en-US" altLang="ko-KR" sz="12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Agree? The "another" is the _______________ in the traditional church. But the traditional way has never worked except for a __________ select members. The new and workable way is for ____________________ to give pastoral care. The following words should never be uttered by any member of our church:</a:t>
            </a:r>
            <a:endParaRPr kumimoji="1" lang="en-US" altLang="ko-KR" sz="12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6385" name="_x26525912"/>
          <p:cNvSpPr>
            <a:spLocks noChangeArrowheads="1"/>
          </p:cNvSpPr>
          <p:nvPr/>
        </p:nvSpPr>
        <p:spPr bwMode="auto">
          <a:xfrm>
            <a:off x="4056583" y="5816823"/>
            <a:ext cx="947738" cy="325438"/>
          </a:xfrm>
          <a:prstGeom prst="rect">
            <a:avLst/>
          </a:prstGeom>
          <a:noFill/>
          <a:ln w="43180">
            <a:solidFill>
              <a:srgbClr val="000000"/>
            </a:solidFill>
            <a:miter lim="800000"/>
            <a:headEnd/>
            <a:tailEnd/>
          </a:ln>
        </p:spPr>
        <p:txBody>
          <a:bodyPr vert="horz" wrap="square" lIns="91440" tIns="45720" rIns="91440" bIns="45720" numCol="1" anchor="t" anchorCtr="0" compatLnSpc="1">
            <a:prstTxWarp prst="textNoShape">
              <a:avLst/>
            </a:prstTxWarp>
          </a:bodyPr>
          <a:lstStyle/>
          <a:p>
            <a:pPr marL="0" marR="0" lvl="0" indent="0" algn="ctr" defTabSz="914400" rtl="0" eaLnBrk="1" fontAlgn="base" latinLnBrk="1" hangingPunct="1">
              <a:lnSpc>
                <a:spcPct val="100000"/>
              </a:lnSpc>
              <a:spcBef>
                <a:spcPct val="0"/>
              </a:spcBef>
              <a:spcAft>
                <a:spcPct val="0"/>
              </a:spcAft>
              <a:buClrTx/>
              <a:buSzTx/>
              <a:buFontTx/>
              <a:buNone/>
              <a:tabLst/>
            </a:pPr>
            <a:r>
              <a:rPr kumimoji="1" lang="en-US" altLang="ko-KR" sz="2000" b="1" i="0" u="none" strike="noStrike" cap="none" normalizeH="0" baseline="0" dirty="0" smtClean="0">
                <a:ln>
                  <a:noFill/>
                </a:ln>
                <a:solidFill>
                  <a:srgbClr val="000000"/>
                </a:solidFill>
                <a:effectLst/>
                <a:latin typeface="굴림" pitchFamily="50" charset="-127"/>
                <a:ea typeface="맑은 고딕" pitchFamily="50" charset="-127"/>
                <a:cs typeface="굴림" pitchFamily="50" charset="-127"/>
              </a:rPr>
              <a:t>SP #4</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6391" name="Rectangle 7"/>
          <p:cNvSpPr>
            <a:spLocks noChangeArrowheads="1"/>
          </p:cNvSpPr>
          <p:nvPr/>
        </p:nvSpPr>
        <p:spPr bwMode="auto">
          <a:xfrm>
            <a:off x="1" y="4906124"/>
            <a:ext cx="5376862" cy="167738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1" hangingPunct="1">
              <a:lnSpc>
                <a:spcPct val="100000"/>
              </a:lnSpc>
              <a:spcBef>
                <a:spcPct val="0"/>
              </a:spcBef>
              <a:spcAft>
                <a:spcPct val="0"/>
              </a:spcAft>
              <a:buClrTx/>
              <a:buSzTx/>
              <a:buFontTx/>
              <a:buNone/>
              <a:tabLst/>
            </a:pPr>
            <a:endPar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0"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The church is in a new era, "The Second Reformation." In the 16th century Reformation, the church gave the ____________ to the people. In this Second Reformation, the church is giving the _______________ to the people. This is a new day for the church.</a:t>
            </a: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1100" dirty="0" smtClean="0">
              <a:solidFill>
                <a:srgbClr val="000000"/>
              </a:solidFill>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C. PASTORING INCLUDES NURTURING (P. 50)</a:t>
            </a:r>
            <a:endParaRPr kumimoji="1" lang="en-US" altLang="ko-KR" sz="4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1" lang="en-US" altLang="ko-KR" sz="1100" b="1" i="0" u="none" strike="noStrike" cap="none" normalizeH="0" baseline="0" dirty="0" smtClean="0">
                <a:ln>
                  <a:noFill/>
                </a:ln>
                <a:solidFill>
                  <a:srgbClr val="000000"/>
                </a:solidFill>
                <a:effectLst/>
                <a:latin typeface="굴림" pitchFamily="50" charset="-127"/>
                <a:ea typeface="굴림" pitchFamily="50" charset="-127"/>
                <a:cs typeface="굴림" pitchFamily="50" charset="-127"/>
              </a:rPr>
              <a:t>D. ANOTHER KIND OF NEED: PEOPLE WITH PASTORAL GIFTS NEED TO USE        THEM. (P. 51)</a:t>
            </a:r>
            <a:endParaRPr kumimoji="1" lang="en-US" altLang="ko-KR" sz="1800" b="0" i="0" u="none" strike="noStrike" cap="none" normalizeH="0" baseline="0" dirty="0" smtClean="0">
              <a:ln>
                <a:noFill/>
              </a:ln>
              <a:solidFill>
                <a:schemeClr val="tx1"/>
              </a:solidFill>
              <a:effectLst/>
              <a:latin typeface="굴림" pitchFamily="50" charset="-127"/>
              <a:ea typeface="굴림" pitchFamily="50" charset="-127"/>
              <a:cs typeface="굴림" pitchFamily="50" charset="-127"/>
            </a:endParaRPr>
          </a:p>
        </p:txBody>
      </p:sp>
      <p:sp>
        <p:nvSpPr>
          <p:cNvPr id="13" name="_x101705768"/>
          <p:cNvSpPr>
            <a:spLocks noChangeArrowheads="1"/>
          </p:cNvSpPr>
          <p:nvPr/>
        </p:nvSpPr>
        <p:spPr bwMode="auto">
          <a:xfrm>
            <a:off x="0" y="0"/>
            <a:ext cx="5376863" cy="416223"/>
          </a:xfrm>
          <a:prstGeom prst="rect">
            <a:avLst/>
          </a:prstGeom>
          <a:solidFill>
            <a:srgbClr val="002060"/>
          </a:solidFill>
          <a:ln w="9525">
            <a:noFill/>
            <a:miter lim="800000"/>
            <a:headEnd/>
            <a:tailEnd/>
          </a:ln>
        </p:spPr>
        <p:txBody>
          <a:bodyPr vert="horz" wrap="square" lIns="91440" tIns="45720" rIns="91440" bIns="45720" numCol="1" anchor="t" anchorCtr="0" compatLnSpc="1">
            <a:prstTxWarp prst="textNoShape">
              <a:avLst/>
            </a:prstTxWarp>
          </a:bodyPr>
          <a:lstStyle/>
          <a:p>
            <a:pPr lvl="0" algn="ctr" defTabSz="914400" fontAlgn="base">
              <a:spcBef>
                <a:spcPct val="0"/>
              </a:spcBef>
              <a:spcAft>
                <a:spcPct val="0"/>
              </a:spcAft>
            </a:pPr>
            <a:r>
              <a:rPr kumimoji="1" lang="en-US" altLang="ko-KR" sz="1800" b="1" dirty="0" smtClean="0">
                <a:solidFill>
                  <a:srgbClr val="FFFF00"/>
                </a:solidFill>
                <a:latin typeface="굴림" pitchFamily="50" charset="-127"/>
                <a:ea typeface="굴림" pitchFamily="50" charset="-127"/>
                <a:cs typeface="굴림" pitchFamily="50" charset="-127"/>
              </a:rPr>
              <a:t>EQUIPPING MODULE 2</a:t>
            </a:r>
            <a:endParaRPr kumimoji="1" lang="en-US" altLang="ko-KR" sz="500" dirty="0" smtClean="0">
              <a:solidFill>
                <a:srgbClr val="FFFF00"/>
              </a:solidFill>
              <a:latin typeface="굴림" pitchFamily="50" charset="-127"/>
              <a:ea typeface="굴림" pitchFamily="50" charset="-127"/>
              <a:cs typeface="굴림" pitchFamily="50" charset="-127"/>
            </a:endParaRPr>
          </a:p>
          <a:p>
            <a:pPr algn="ctr" defTabSz="914400" fontAlgn="base">
              <a:spcBef>
                <a:spcPct val="0"/>
              </a:spcBef>
              <a:spcAft>
                <a:spcPct val="0"/>
              </a:spcAft>
            </a:pPr>
            <a:endParaRPr kumimoji="1" lang="en-US" altLang="ko-KR" sz="2000" b="1" i="0" u="none" strike="noStrike" cap="none" normalizeH="0" baseline="0" dirty="0" smtClean="0">
              <a:ln>
                <a:noFill/>
              </a:ln>
              <a:solidFill>
                <a:schemeClr val="bg1"/>
              </a:solidFill>
              <a:effectLst/>
              <a:latin typeface="+mj-lt"/>
              <a:ea typeface="굴림" pitchFamily="50" charset="-127"/>
              <a:cs typeface="굴림" pitchFamily="50" charset="-127"/>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테마">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맑은 고딕"/>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맑은 고딕"/>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9966</TotalTime>
  <Words>7001</Words>
  <Application>Microsoft Office PowerPoint</Application>
  <PresentationFormat>B5 (ISO) 용지(176x250mm)</PresentationFormat>
  <Paragraphs>825</Paragraphs>
  <Slides>34</Slides>
  <Notes>0</Notes>
  <HiddenSlides>0</HiddenSlides>
  <MMClips>0</MMClips>
  <ScaleCrop>false</ScaleCrop>
  <HeadingPairs>
    <vt:vector size="4" baseType="variant">
      <vt:variant>
        <vt:lpstr>테마</vt:lpstr>
      </vt:variant>
      <vt:variant>
        <vt:i4>1</vt:i4>
      </vt:variant>
      <vt:variant>
        <vt:lpstr>슬라이드 제목</vt:lpstr>
      </vt:variant>
      <vt:variant>
        <vt:i4>34</vt:i4>
      </vt:variant>
    </vt:vector>
  </HeadingPairs>
  <TitlesOfParts>
    <vt:vector size="35" baseType="lpstr">
      <vt:lpstr>Office 테마</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lpstr>PowerPoint 프레젠테이션</vt:lpstr>
    </vt:vector>
  </TitlesOfParts>
  <Company>BlackEdition</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대일 바인더 </dc:title>
  <dc:creator>Windows XP</dc:creator>
  <cp:lastModifiedBy>Owner</cp:lastModifiedBy>
  <cp:revision>639</cp:revision>
  <dcterms:created xsi:type="dcterms:W3CDTF">2012-07-05T08:18:02Z</dcterms:created>
  <dcterms:modified xsi:type="dcterms:W3CDTF">2022-12-22T22:15:29Z</dcterms:modified>
</cp:coreProperties>
</file>