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7"/>
  </p:notesMasterIdLst>
  <p:handoutMasterIdLst>
    <p:handoutMasterId r:id="rId18"/>
  </p:handoutMasterIdLst>
  <p:sldIdLst>
    <p:sldId id="425" r:id="rId2"/>
    <p:sldId id="434" r:id="rId3"/>
    <p:sldId id="435" r:id="rId4"/>
    <p:sldId id="436" r:id="rId5"/>
    <p:sldId id="437" r:id="rId6"/>
    <p:sldId id="438" r:id="rId7"/>
    <p:sldId id="439" r:id="rId8"/>
    <p:sldId id="440" r:id="rId9"/>
    <p:sldId id="441" r:id="rId10"/>
    <p:sldId id="442" r:id="rId11"/>
    <p:sldId id="443" r:id="rId12"/>
    <p:sldId id="444" r:id="rId13"/>
    <p:sldId id="445" r:id="rId14"/>
    <p:sldId id="446" r:id="rId15"/>
    <p:sldId id="447" r:id="rId16"/>
  </p:sldIdLst>
  <p:sldSz cx="5376863" cy="7169150" type="B5ISO"/>
  <p:notesSz cx="9996488" cy="6864350"/>
  <p:defaultText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5F2987"/>
    <a:srgbClr val="FF552D"/>
    <a:srgbClr val="FF6600"/>
    <a:srgbClr val="0099FF"/>
    <a:srgbClr val="33CCFF"/>
    <a:srgbClr val="FF4B21"/>
    <a:srgbClr val="0000FF"/>
    <a:srgbClr val="0066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ABFCF23-3B69-468F-B69F-88F6DE6A72F2}" styleName="보통 스타일 1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밝은 스타일 3 - 강조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밝은 스타일 3 - 강조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밝은 스타일 1 - 강조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65" autoAdjust="0"/>
    <p:restoredTop sz="94660"/>
  </p:normalViewPr>
  <p:slideViewPr>
    <p:cSldViewPr>
      <p:cViewPr>
        <p:scale>
          <a:sx n="68" d="100"/>
          <a:sy n="68" d="100"/>
        </p:scale>
        <p:origin x="-2500" y="320"/>
      </p:cViewPr>
      <p:guideLst>
        <p:guide orient="horz" pos="2258"/>
        <p:guide pos="169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4331811" cy="343381"/>
          </a:xfrm>
          <a:prstGeom prst="rect">
            <a:avLst/>
          </a:prstGeom>
        </p:spPr>
        <p:txBody>
          <a:bodyPr vert="horz" lIns="91419" tIns="45710" rIns="91419" bIns="45710" rtlCol="0"/>
          <a:lstStyle>
            <a:lvl1pPr algn="l">
              <a:defRPr sz="1100"/>
            </a:lvl1pPr>
          </a:lstStyle>
          <a:p>
            <a:endParaRPr lang="ko-KR" altLang="en-US"/>
          </a:p>
        </p:txBody>
      </p:sp>
      <p:sp>
        <p:nvSpPr>
          <p:cNvPr id="3" name="날짜 개체 틀 2"/>
          <p:cNvSpPr>
            <a:spLocks noGrp="1"/>
          </p:cNvSpPr>
          <p:nvPr>
            <p:ph type="dt" sz="quarter" idx="1"/>
          </p:nvPr>
        </p:nvSpPr>
        <p:spPr>
          <a:xfrm>
            <a:off x="5662362" y="2"/>
            <a:ext cx="4331811" cy="343381"/>
          </a:xfrm>
          <a:prstGeom prst="rect">
            <a:avLst/>
          </a:prstGeom>
        </p:spPr>
        <p:txBody>
          <a:bodyPr vert="horz" lIns="91419" tIns="45710" rIns="91419" bIns="45710" rtlCol="0"/>
          <a:lstStyle>
            <a:lvl1pPr algn="r">
              <a:defRPr sz="1100"/>
            </a:lvl1pPr>
          </a:lstStyle>
          <a:p>
            <a:fld id="{B22F247D-F383-4E30-AEFF-050AB4027471}" type="datetimeFigureOut">
              <a:rPr lang="ko-KR" altLang="en-US" smtClean="0"/>
              <a:pPr/>
              <a:t>2022-12-23</a:t>
            </a:fld>
            <a:endParaRPr lang="ko-KR" altLang="en-US"/>
          </a:p>
        </p:txBody>
      </p:sp>
      <p:sp>
        <p:nvSpPr>
          <p:cNvPr id="4" name="바닥글 개체 틀 3"/>
          <p:cNvSpPr>
            <a:spLocks noGrp="1"/>
          </p:cNvSpPr>
          <p:nvPr>
            <p:ph type="ftr" sz="quarter" idx="2"/>
          </p:nvPr>
        </p:nvSpPr>
        <p:spPr>
          <a:xfrm>
            <a:off x="2" y="6519888"/>
            <a:ext cx="4331811" cy="343381"/>
          </a:xfrm>
          <a:prstGeom prst="rect">
            <a:avLst/>
          </a:prstGeom>
        </p:spPr>
        <p:txBody>
          <a:bodyPr vert="horz" lIns="91419" tIns="45710" rIns="91419" bIns="45710" rtlCol="0" anchor="b"/>
          <a:lstStyle>
            <a:lvl1pPr algn="l">
              <a:defRPr sz="1100"/>
            </a:lvl1pPr>
          </a:lstStyle>
          <a:p>
            <a:endParaRPr lang="ko-KR" altLang="en-US"/>
          </a:p>
        </p:txBody>
      </p:sp>
      <p:sp>
        <p:nvSpPr>
          <p:cNvPr id="5" name="슬라이드 번호 개체 틀 4"/>
          <p:cNvSpPr>
            <a:spLocks noGrp="1"/>
          </p:cNvSpPr>
          <p:nvPr>
            <p:ph type="sldNum" sz="quarter" idx="3"/>
          </p:nvPr>
        </p:nvSpPr>
        <p:spPr>
          <a:xfrm>
            <a:off x="5662362" y="6519888"/>
            <a:ext cx="4331811" cy="343381"/>
          </a:xfrm>
          <a:prstGeom prst="rect">
            <a:avLst/>
          </a:prstGeom>
        </p:spPr>
        <p:txBody>
          <a:bodyPr vert="horz" lIns="91419" tIns="45710" rIns="91419" bIns="45710" rtlCol="0" anchor="b"/>
          <a:lstStyle>
            <a:lvl1pPr algn="r">
              <a:defRPr sz="1100"/>
            </a:lvl1pPr>
          </a:lstStyle>
          <a:p>
            <a:fld id="{916F02E2-05CD-48A4-8F19-8A8B41D79342}" type="slidenum">
              <a:rPr lang="ko-KR" altLang="en-US" smtClean="0"/>
              <a:pPr/>
              <a:t>‹#›</a:t>
            </a:fld>
            <a:endParaRPr lang="ko-KR" altLang="en-US"/>
          </a:p>
        </p:txBody>
      </p:sp>
    </p:spTree>
    <p:extLst>
      <p:ext uri="{BB962C8B-B14F-4D97-AF65-F5344CB8AC3E}">
        <p14:creationId xmlns:p14="http://schemas.microsoft.com/office/powerpoint/2010/main" val="60025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7" y="2"/>
            <a:ext cx="4330450" cy="343297"/>
          </a:xfrm>
          <a:prstGeom prst="rect">
            <a:avLst/>
          </a:prstGeom>
        </p:spPr>
        <p:txBody>
          <a:bodyPr vert="horz" lIns="130989" tIns="65494" rIns="130989" bIns="65494" rtlCol="0"/>
          <a:lstStyle>
            <a:lvl1pPr algn="l">
              <a:defRPr sz="1800"/>
            </a:lvl1pPr>
          </a:lstStyle>
          <a:p>
            <a:endParaRPr lang="ko-KR" altLang="en-US"/>
          </a:p>
        </p:txBody>
      </p:sp>
      <p:sp>
        <p:nvSpPr>
          <p:cNvPr id="3" name="날짜 개체 틀 2"/>
          <p:cNvSpPr>
            <a:spLocks noGrp="1"/>
          </p:cNvSpPr>
          <p:nvPr>
            <p:ph type="dt" idx="1"/>
          </p:nvPr>
        </p:nvSpPr>
        <p:spPr>
          <a:xfrm>
            <a:off x="5662641" y="2"/>
            <a:ext cx="4330450" cy="343297"/>
          </a:xfrm>
          <a:prstGeom prst="rect">
            <a:avLst/>
          </a:prstGeom>
        </p:spPr>
        <p:txBody>
          <a:bodyPr vert="horz" lIns="130989" tIns="65494" rIns="130989" bIns="65494" rtlCol="0"/>
          <a:lstStyle>
            <a:lvl1pPr algn="r">
              <a:defRPr sz="1800"/>
            </a:lvl1pPr>
          </a:lstStyle>
          <a:p>
            <a:fld id="{D1631155-01BD-40EA-9138-B9055D5CB050}" type="datetimeFigureOut">
              <a:rPr lang="ko-KR" altLang="en-US" smtClean="0"/>
              <a:pPr/>
              <a:t>2022-12-23</a:t>
            </a:fld>
            <a:endParaRPr lang="ko-KR" altLang="en-US"/>
          </a:p>
        </p:txBody>
      </p:sp>
      <p:sp>
        <p:nvSpPr>
          <p:cNvPr id="4" name="슬라이드 이미지 개체 틀 3"/>
          <p:cNvSpPr>
            <a:spLocks noGrp="1" noRot="1" noChangeAspect="1"/>
          </p:cNvSpPr>
          <p:nvPr>
            <p:ph type="sldImg" idx="2"/>
          </p:nvPr>
        </p:nvSpPr>
        <p:spPr>
          <a:xfrm>
            <a:off x="4032250" y="514350"/>
            <a:ext cx="1931988" cy="2576513"/>
          </a:xfrm>
          <a:prstGeom prst="rect">
            <a:avLst/>
          </a:prstGeom>
          <a:noFill/>
          <a:ln w="12700">
            <a:solidFill>
              <a:prstClr val="black"/>
            </a:solidFill>
          </a:ln>
        </p:spPr>
        <p:txBody>
          <a:bodyPr vert="horz" lIns="130989" tIns="65494" rIns="130989" bIns="65494" rtlCol="0" anchor="ctr"/>
          <a:lstStyle/>
          <a:p>
            <a:endParaRPr lang="ko-KR" altLang="en-US"/>
          </a:p>
        </p:txBody>
      </p:sp>
      <p:sp>
        <p:nvSpPr>
          <p:cNvPr id="5" name="슬라이드 노트 개체 틀 4"/>
          <p:cNvSpPr>
            <a:spLocks noGrp="1"/>
          </p:cNvSpPr>
          <p:nvPr>
            <p:ph type="body" sz="quarter" idx="3"/>
          </p:nvPr>
        </p:nvSpPr>
        <p:spPr>
          <a:xfrm>
            <a:off x="998293" y="3260528"/>
            <a:ext cx="7999915" cy="3089668"/>
          </a:xfrm>
          <a:prstGeom prst="rect">
            <a:avLst/>
          </a:prstGeom>
        </p:spPr>
        <p:txBody>
          <a:bodyPr vert="horz" lIns="130989" tIns="65494" rIns="130989" bIns="65494"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7" y="6519474"/>
            <a:ext cx="4330450" cy="343297"/>
          </a:xfrm>
          <a:prstGeom prst="rect">
            <a:avLst/>
          </a:prstGeom>
        </p:spPr>
        <p:txBody>
          <a:bodyPr vert="horz" lIns="130989" tIns="65494" rIns="130989" bIns="65494" rtlCol="0" anchor="b"/>
          <a:lstStyle>
            <a:lvl1pPr algn="l">
              <a:defRPr sz="1800"/>
            </a:lvl1pPr>
          </a:lstStyle>
          <a:p>
            <a:endParaRPr lang="ko-KR" altLang="en-US"/>
          </a:p>
        </p:txBody>
      </p:sp>
      <p:sp>
        <p:nvSpPr>
          <p:cNvPr id="7" name="슬라이드 번호 개체 틀 6"/>
          <p:cNvSpPr>
            <a:spLocks noGrp="1"/>
          </p:cNvSpPr>
          <p:nvPr>
            <p:ph type="sldNum" sz="quarter" idx="5"/>
          </p:nvPr>
        </p:nvSpPr>
        <p:spPr>
          <a:xfrm>
            <a:off x="5662641" y="6519474"/>
            <a:ext cx="4330450" cy="343297"/>
          </a:xfrm>
          <a:prstGeom prst="rect">
            <a:avLst/>
          </a:prstGeom>
        </p:spPr>
        <p:txBody>
          <a:bodyPr vert="horz" lIns="130989" tIns="65494" rIns="130989" bIns="65494" rtlCol="0" anchor="b"/>
          <a:lstStyle>
            <a:lvl1pPr algn="r">
              <a:defRPr sz="1800"/>
            </a:lvl1pPr>
          </a:lstStyle>
          <a:p>
            <a:fld id="{5FB7BCA1-6942-4E05-9B3D-6AD36EBB642C}" type="slidenum">
              <a:rPr lang="ko-KR" altLang="en-US" smtClean="0"/>
              <a:pPr/>
              <a:t>‹#›</a:t>
            </a:fld>
            <a:endParaRPr lang="ko-KR" altLang="en-US"/>
          </a:p>
        </p:txBody>
      </p:sp>
    </p:spTree>
    <p:extLst>
      <p:ext uri="{BB962C8B-B14F-4D97-AF65-F5344CB8AC3E}">
        <p14:creationId xmlns:p14="http://schemas.microsoft.com/office/powerpoint/2010/main" val="3258749607"/>
      </p:ext>
    </p:extLst>
  </p:cSld>
  <p:clrMap bg1="lt1" tx1="dk1" bg2="lt2" tx2="dk2" accent1="accent1" accent2="accent2" accent3="accent3" accent4="accent4" accent5="accent5" accent6="accent6" hlink="hlink" folHlink="folHlink"/>
  <p:notesStyle>
    <a:lvl1pPr marL="0" algn="l" defTabSz="716691" rtl="0" eaLnBrk="1" latinLnBrk="1" hangingPunct="1">
      <a:defRPr sz="900" kern="1200">
        <a:solidFill>
          <a:schemeClr val="tx1"/>
        </a:solidFill>
        <a:latin typeface="+mn-lt"/>
        <a:ea typeface="+mn-ea"/>
        <a:cs typeface="+mn-cs"/>
      </a:defRPr>
    </a:lvl1pPr>
    <a:lvl2pPr marL="358346" algn="l" defTabSz="716691" rtl="0" eaLnBrk="1" latinLnBrk="1" hangingPunct="1">
      <a:defRPr sz="900" kern="1200">
        <a:solidFill>
          <a:schemeClr val="tx1"/>
        </a:solidFill>
        <a:latin typeface="+mn-lt"/>
        <a:ea typeface="+mn-ea"/>
        <a:cs typeface="+mn-cs"/>
      </a:defRPr>
    </a:lvl2pPr>
    <a:lvl3pPr marL="716691" algn="l" defTabSz="716691" rtl="0" eaLnBrk="1" latinLnBrk="1" hangingPunct="1">
      <a:defRPr sz="900" kern="1200">
        <a:solidFill>
          <a:schemeClr val="tx1"/>
        </a:solidFill>
        <a:latin typeface="+mn-lt"/>
        <a:ea typeface="+mn-ea"/>
        <a:cs typeface="+mn-cs"/>
      </a:defRPr>
    </a:lvl3pPr>
    <a:lvl4pPr marL="1075035" algn="l" defTabSz="716691" rtl="0" eaLnBrk="1" latinLnBrk="1" hangingPunct="1">
      <a:defRPr sz="900" kern="1200">
        <a:solidFill>
          <a:schemeClr val="tx1"/>
        </a:solidFill>
        <a:latin typeface="+mn-lt"/>
        <a:ea typeface="+mn-ea"/>
        <a:cs typeface="+mn-cs"/>
      </a:defRPr>
    </a:lvl4pPr>
    <a:lvl5pPr marL="1433381" algn="l" defTabSz="716691" rtl="0" eaLnBrk="1" latinLnBrk="1" hangingPunct="1">
      <a:defRPr sz="900" kern="1200">
        <a:solidFill>
          <a:schemeClr val="tx1"/>
        </a:solidFill>
        <a:latin typeface="+mn-lt"/>
        <a:ea typeface="+mn-ea"/>
        <a:cs typeface="+mn-cs"/>
      </a:defRPr>
    </a:lvl5pPr>
    <a:lvl6pPr marL="1791726" algn="l" defTabSz="716691" rtl="0" eaLnBrk="1" latinLnBrk="1" hangingPunct="1">
      <a:defRPr sz="900" kern="1200">
        <a:solidFill>
          <a:schemeClr val="tx1"/>
        </a:solidFill>
        <a:latin typeface="+mn-lt"/>
        <a:ea typeface="+mn-ea"/>
        <a:cs typeface="+mn-cs"/>
      </a:defRPr>
    </a:lvl6pPr>
    <a:lvl7pPr marL="2150072" algn="l" defTabSz="716691" rtl="0" eaLnBrk="1" latinLnBrk="1" hangingPunct="1">
      <a:defRPr sz="900" kern="1200">
        <a:solidFill>
          <a:schemeClr val="tx1"/>
        </a:solidFill>
        <a:latin typeface="+mn-lt"/>
        <a:ea typeface="+mn-ea"/>
        <a:cs typeface="+mn-cs"/>
      </a:defRPr>
    </a:lvl7pPr>
    <a:lvl8pPr marL="2508416" algn="l" defTabSz="716691" rtl="0" eaLnBrk="1" latinLnBrk="1" hangingPunct="1">
      <a:defRPr sz="900" kern="1200">
        <a:solidFill>
          <a:schemeClr val="tx1"/>
        </a:solidFill>
        <a:latin typeface="+mn-lt"/>
        <a:ea typeface="+mn-ea"/>
        <a:cs typeface="+mn-cs"/>
      </a:defRPr>
    </a:lvl8pPr>
    <a:lvl9pPr marL="2866762" algn="l" defTabSz="716691" rtl="0" eaLnBrk="1" latinLnBrk="1"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5FB7BCA1-6942-4E05-9B3D-6AD36EBB642C}" type="slidenum">
              <a:rPr lang="ko-KR" altLang="en-US" smtClean="0"/>
              <a:pPr/>
              <a:t>1</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403265" y="2227090"/>
            <a:ext cx="4570334" cy="1536721"/>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806530" y="4062518"/>
            <a:ext cx="3763804" cy="183211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5A8A31B-DF81-4612-8A34-2A03E72F4A50}"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90EEED4-1ED5-418B-AD44-274DC1F5D5BD}"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2292635" y="300381"/>
            <a:ext cx="711314" cy="6394151"/>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157765" y="300381"/>
            <a:ext cx="2045261" cy="6394151"/>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532B84E-2D33-46A1-B978-C75E559310C3}"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30C454AF-1072-4ECB-AC97-E6D35A7155C2}"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424735" y="4606849"/>
            <a:ext cx="4570334" cy="1423873"/>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24735" y="3038598"/>
            <a:ext cx="4570334" cy="15682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A1ADD7E-BC7A-48D7-B9ED-4A9B3F383E57}"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157761" y="1749140"/>
            <a:ext cx="1377821" cy="49453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1625195" y="1749140"/>
            <a:ext cx="1378754" cy="49453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13C94BAE-5C74-40D8-805E-FC9E917F894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268849" y="287099"/>
            <a:ext cx="4839177" cy="1194858"/>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4" y="1604762"/>
            <a:ext cx="2375715" cy="668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268844" y="2273550"/>
            <a:ext cx="2375715" cy="4130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2731372" y="1604762"/>
            <a:ext cx="2376648" cy="668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2731372" y="2273550"/>
            <a:ext cx="2376648" cy="4130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22CFEDCA-BA19-4B12-A44A-491680FBAFDB}" type="datetime1">
              <a:rPr lang="ko-KR" altLang="en-US" smtClean="0"/>
              <a:pPr/>
              <a:t>2022-12-23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11AA988F-A91A-4889-8507-9F5D8CAA1D90}" type="datetime1">
              <a:rPr lang="ko-KR" altLang="en-US" smtClean="0"/>
              <a:pPr/>
              <a:t>2022-12-23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935B53A-FA55-41B5-9F77-762107B6A358}" type="datetime1">
              <a:rPr lang="ko-KR" altLang="en-US" smtClean="0"/>
              <a:pPr/>
              <a:t>2022-12-23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268849" y="285438"/>
            <a:ext cx="1768951" cy="1214773"/>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2102204" y="285445"/>
            <a:ext cx="3005816" cy="61186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268849" y="1500218"/>
            <a:ext cx="1768951" cy="49038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0CCB9EB-6D1F-46C8-8F37-8B5C2F808D8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053903" y="5018405"/>
            <a:ext cx="3226118" cy="592451"/>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053903" y="640577"/>
            <a:ext cx="3226118" cy="43014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053903" y="5610856"/>
            <a:ext cx="3226118" cy="8413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3693ECA2-7C21-4296-BF2E-7B19C0C5484F}"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268849" y="287099"/>
            <a:ext cx="4839177" cy="1194858"/>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9" y="1672803"/>
            <a:ext cx="4839177" cy="473130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268849" y="6644747"/>
            <a:ext cx="1254601" cy="381691"/>
          </a:xfrm>
          <a:prstGeom prst="rect">
            <a:avLst/>
          </a:prstGeom>
        </p:spPr>
        <p:txBody>
          <a:bodyPr vert="horz" lIns="91440" tIns="45720" rIns="91440" bIns="45720" rtlCol="0" anchor="ctr"/>
          <a:lstStyle>
            <a:lvl1pPr algn="l">
              <a:defRPr sz="1200">
                <a:solidFill>
                  <a:schemeClr val="tx1">
                    <a:tint val="75000"/>
                  </a:schemeClr>
                </a:solidFill>
              </a:defRPr>
            </a:lvl1pPr>
          </a:lstStyle>
          <a:p>
            <a:fld id="{9DFCFD71-C1D4-45F0-9035-C92F695C93E2}" type="datetime1">
              <a:rPr lang="ko-KR" altLang="en-US" smtClean="0"/>
              <a:pPr/>
              <a:t>2022-12-23</a:t>
            </a:fld>
            <a:endParaRPr lang="ko-KR" altLang="en-US"/>
          </a:p>
        </p:txBody>
      </p:sp>
      <p:sp>
        <p:nvSpPr>
          <p:cNvPr id="5" name="바닥글 개체 틀 4"/>
          <p:cNvSpPr>
            <a:spLocks noGrp="1"/>
          </p:cNvSpPr>
          <p:nvPr>
            <p:ph type="ftr" sz="quarter" idx="3"/>
          </p:nvPr>
        </p:nvSpPr>
        <p:spPr>
          <a:xfrm>
            <a:off x="1837097" y="6644747"/>
            <a:ext cx="1702673" cy="38169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3853425" y="6644747"/>
            <a:ext cx="1254601" cy="381691"/>
          </a:xfrm>
          <a:prstGeom prst="rect">
            <a:avLst/>
          </a:prstGeom>
        </p:spPr>
        <p:txBody>
          <a:bodyPr vert="horz" lIns="91440" tIns="45720" rIns="91440" bIns="45720" rtlCol="0" anchor="ctr"/>
          <a:lstStyle>
            <a:lvl1pPr algn="r">
              <a:defRPr sz="1200">
                <a:solidFill>
                  <a:schemeClr val="tx1">
                    <a:tint val="75000"/>
                  </a:schemeClr>
                </a:solidFill>
              </a:defRPr>
            </a:lvl1pPr>
          </a:lstStyle>
          <a:p>
            <a:fld id="{6B73C612-604E-4030-A584-8EFEC8D08CF7}"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2"/>
          </p:nvPr>
        </p:nvSpPr>
        <p:spPr>
          <a:noFill/>
        </p:spPr>
        <p:txBody>
          <a:bodyPr/>
          <a:lstStyle/>
          <a:p>
            <a:fld id="{1689D028-7CB4-4BC3-9AC9-16E53EC198D8}" type="slidenum">
              <a:rPr lang="en-US" altLang="ko-KR" smtClean="0">
                <a:ea typeface="굴림" charset="-127"/>
              </a:rPr>
              <a:pPr/>
              <a:t>1</a:t>
            </a:fld>
            <a:endParaRPr lang="en-US" altLang="ko-KR" smtClean="0">
              <a:ea typeface="굴림" charset="-127"/>
            </a:endParaRPr>
          </a:p>
        </p:txBody>
      </p:sp>
      <p:sp>
        <p:nvSpPr>
          <p:cNvPr id="5124" name="Rectangle 2"/>
          <p:cNvSpPr>
            <a:spLocks noChangeArrowheads="1"/>
          </p:cNvSpPr>
          <p:nvPr/>
        </p:nvSpPr>
        <p:spPr bwMode="auto">
          <a:xfrm>
            <a:off x="3" y="0"/>
            <a:ext cx="672207" cy="7169150"/>
          </a:xfrm>
          <a:prstGeom prst="rect">
            <a:avLst/>
          </a:prstGeom>
          <a:solidFill>
            <a:schemeClr val="tx2">
              <a:lumMod val="60000"/>
              <a:lumOff val="40000"/>
            </a:schemeClr>
          </a:solidFill>
          <a:ln w="9525">
            <a:noFill/>
            <a:miter lim="800000"/>
            <a:headEnd/>
            <a:tailEnd/>
          </a:ln>
        </p:spPr>
        <p:txBody>
          <a:bodyPr wrap="none" lIns="71668" tIns="35835" rIns="71668" bIns="35835" anchor="ctr"/>
          <a:lstStyle/>
          <a:p>
            <a:endParaRPr lang="ko-KR" altLang="en-US"/>
          </a:p>
        </p:txBody>
      </p:sp>
      <p:sp>
        <p:nvSpPr>
          <p:cNvPr id="5125" name="Rectangle 16"/>
          <p:cNvSpPr>
            <a:spLocks noChangeArrowheads="1"/>
          </p:cNvSpPr>
          <p:nvPr/>
        </p:nvSpPr>
        <p:spPr bwMode="auto">
          <a:xfrm>
            <a:off x="3" y="5096743"/>
            <a:ext cx="672207" cy="2072407"/>
          </a:xfrm>
          <a:prstGeom prst="rect">
            <a:avLst/>
          </a:prstGeom>
          <a:solidFill>
            <a:srgbClr val="C00000"/>
          </a:solidFill>
          <a:ln w="9525">
            <a:noFill/>
            <a:miter lim="800000"/>
            <a:headEnd/>
            <a:tailEnd/>
          </a:ln>
        </p:spPr>
        <p:txBody>
          <a:bodyPr wrap="none" lIns="71668" tIns="35835" rIns="71668" bIns="35835" anchor="ctr"/>
          <a:lstStyle/>
          <a:p>
            <a:pPr algn="ctr"/>
            <a:endParaRPr lang="ko-KR" altLang="ko-KR"/>
          </a:p>
        </p:txBody>
      </p:sp>
      <p:sp>
        <p:nvSpPr>
          <p:cNvPr id="5126" name="Text Box 9"/>
          <p:cNvSpPr txBox="1">
            <a:spLocks noChangeArrowheads="1"/>
          </p:cNvSpPr>
          <p:nvPr/>
        </p:nvSpPr>
        <p:spPr bwMode="auto">
          <a:xfrm>
            <a:off x="3472569" y="365632"/>
            <a:ext cx="1721065" cy="272425"/>
          </a:xfrm>
          <a:prstGeom prst="rect">
            <a:avLst/>
          </a:prstGeom>
          <a:noFill/>
          <a:ln w="9525">
            <a:noFill/>
            <a:miter lim="800000"/>
            <a:headEnd/>
            <a:tailEnd/>
          </a:ln>
        </p:spPr>
        <p:txBody>
          <a:bodyPr wrap="none" lIns="71668" tIns="35835" rIns="71668" bIns="35835">
            <a:spAutoFit/>
          </a:bodyPr>
          <a:lstStyle/>
          <a:p>
            <a:r>
              <a:rPr lang="en-US" altLang="ko-KR" sz="1300" b="1" dirty="0">
                <a:solidFill>
                  <a:schemeClr val="accent5">
                    <a:lumMod val="50000"/>
                  </a:schemeClr>
                </a:solidFill>
              </a:rPr>
              <a:t>Equipping &amp; Caring</a:t>
            </a:r>
          </a:p>
        </p:txBody>
      </p:sp>
      <p:sp>
        <p:nvSpPr>
          <p:cNvPr id="5130" name="TextBox 32"/>
          <p:cNvSpPr txBox="1">
            <a:spLocks noChangeArrowheads="1"/>
          </p:cNvSpPr>
          <p:nvPr/>
        </p:nvSpPr>
        <p:spPr bwMode="auto">
          <a:xfrm rot="5400000">
            <a:off x="-3248469" y="3309862"/>
            <a:ext cx="7169149" cy="549424"/>
          </a:xfrm>
          <a:prstGeom prst="rect">
            <a:avLst/>
          </a:prstGeom>
          <a:noFill/>
          <a:ln w="9525">
            <a:noFill/>
            <a:miter lim="800000"/>
            <a:headEnd/>
            <a:tailEnd/>
          </a:ln>
        </p:spPr>
        <p:txBody>
          <a:bodyPr wrap="square" lIns="71668" tIns="35835" rIns="71668" bIns="35835">
            <a:spAutoFit/>
          </a:bodyPr>
          <a:lstStyle/>
          <a:p>
            <a:r>
              <a:rPr lang="en-US" altLang="ko-KR" sz="3100" dirty="0" smtClean="0">
                <a:solidFill>
                  <a:schemeClr val="bg1"/>
                </a:solidFill>
              </a:rPr>
              <a:t>    Lay  Pastors  Ministry        </a:t>
            </a:r>
            <a:r>
              <a:rPr lang="en-US" altLang="ko-KR" sz="3100" b="1" dirty="0" smtClean="0">
                <a:solidFill>
                  <a:schemeClr val="bg1"/>
                </a:solidFill>
              </a:rPr>
              <a:t>PACE</a:t>
            </a:r>
            <a:r>
              <a:rPr lang="en-US" altLang="ko-KR" sz="3100" dirty="0" smtClean="0">
                <a:solidFill>
                  <a:schemeClr val="bg1"/>
                </a:solidFill>
              </a:rPr>
              <a:t>  </a:t>
            </a:r>
            <a:endParaRPr lang="ko-KR" altLang="en-US" sz="3100" dirty="0">
              <a:solidFill>
                <a:schemeClr val="bg1"/>
              </a:solidFill>
            </a:endParaRPr>
          </a:p>
        </p:txBody>
      </p:sp>
      <p:sp>
        <p:nvSpPr>
          <p:cNvPr id="5131" name="Rectangle 2"/>
          <p:cNvSpPr>
            <a:spLocks noChangeArrowheads="1"/>
          </p:cNvSpPr>
          <p:nvPr/>
        </p:nvSpPr>
        <p:spPr bwMode="auto">
          <a:xfrm rot="-5400000">
            <a:off x="2944565" y="4736852"/>
            <a:ext cx="200200" cy="4664398"/>
          </a:xfrm>
          <a:prstGeom prst="rect">
            <a:avLst/>
          </a:prstGeom>
          <a:solidFill>
            <a:srgbClr val="002060"/>
          </a:solidFill>
          <a:ln w="9525">
            <a:noFill/>
            <a:miter lim="800000"/>
            <a:headEnd/>
            <a:tailEnd/>
          </a:ln>
        </p:spPr>
        <p:txBody>
          <a:bodyPr wrap="none" lIns="71668" tIns="35835" rIns="71668" bIns="35835" anchor="ctr"/>
          <a:lstStyle/>
          <a:p>
            <a:endParaRPr lang="ko-KR" altLang="en-US" dirty="0">
              <a:solidFill>
                <a:srgbClr val="FF6600"/>
              </a:solidFill>
            </a:endParaRPr>
          </a:p>
        </p:txBody>
      </p:sp>
      <p:sp>
        <p:nvSpPr>
          <p:cNvPr id="28" name="TextBox 27"/>
          <p:cNvSpPr txBox="1"/>
          <p:nvPr/>
        </p:nvSpPr>
        <p:spPr>
          <a:xfrm>
            <a:off x="1400219" y="4760776"/>
            <a:ext cx="144800" cy="287813"/>
          </a:xfrm>
          <a:prstGeom prst="rect">
            <a:avLst/>
          </a:prstGeom>
          <a:noFill/>
        </p:spPr>
        <p:txBody>
          <a:bodyPr wrap="none" lIns="71668" tIns="35835" rIns="71668" bIns="35835" rtlCol="0">
            <a:spAutoFit/>
          </a:bodyPr>
          <a:lstStyle/>
          <a:p>
            <a:endParaRPr lang="ko-KR" altLang="en-US" dirty="0"/>
          </a:p>
        </p:txBody>
      </p:sp>
      <p:pic>
        <p:nvPicPr>
          <p:cNvPr id="34818" name="Picture 2" descr="C:\Users\서병채\Desktop\바탕화면\사진들\마크모음\모자.jpg"/>
          <p:cNvPicPr>
            <a:picLocks noChangeAspect="1" noChangeArrowheads="1"/>
          </p:cNvPicPr>
          <p:nvPr/>
        </p:nvPicPr>
        <p:blipFill>
          <a:blip r:embed="rId3" cstate="print"/>
          <a:srcRect/>
          <a:stretch>
            <a:fillRect/>
          </a:stretch>
        </p:blipFill>
        <p:spPr bwMode="auto">
          <a:xfrm>
            <a:off x="744215" y="200199"/>
            <a:ext cx="1138912" cy="1512168"/>
          </a:xfrm>
          <a:prstGeom prst="rect">
            <a:avLst/>
          </a:prstGeom>
          <a:noFill/>
        </p:spPr>
      </p:pic>
      <p:sp>
        <p:nvSpPr>
          <p:cNvPr id="33799" name="Rectangle 7"/>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7" name="TextBox 16"/>
          <p:cNvSpPr txBox="1"/>
          <p:nvPr/>
        </p:nvSpPr>
        <p:spPr>
          <a:xfrm>
            <a:off x="1536303" y="2360439"/>
            <a:ext cx="3024336" cy="1518920"/>
          </a:xfrm>
          <a:prstGeom prst="rect">
            <a:avLst/>
          </a:prstGeom>
          <a:noFill/>
        </p:spPr>
        <p:txBody>
          <a:bodyPr wrap="square" lIns="71668" tIns="35835" rIns="71668" bIns="35835" rtlCol="0">
            <a:spAutoFit/>
          </a:bodyPr>
          <a:lstStyle/>
          <a:p>
            <a:pPr algn="ctr" fontAlgn="base" latinLnBrk="0"/>
            <a:r>
              <a:rPr lang="en-US" altLang="ko-KR" sz="2000" b="1" dirty="0">
                <a:solidFill>
                  <a:srgbClr val="0070C0"/>
                </a:solidFill>
              </a:rPr>
              <a:t>Sailing the 7C’s of Congregational </a:t>
            </a:r>
            <a:r>
              <a:rPr lang="en-US" altLang="ko-KR" sz="2000" b="1" dirty="0" smtClean="0">
                <a:solidFill>
                  <a:srgbClr val="0070C0"/>
                </a:solidFill>
              </a:rPr>
              <a:t>Care</a:t>
            </a:r>
          </a:p>
          <a:p>
            <a:pPr algn="ctr" fontAlgn="base" latinLnBrk="0"/>
            <a:endParaRPr lang="en-US" altLang="ko-KR" sz="2000" dirty="0">
              <a:solidFill>
                <a:srgbClr val="0070C0"/>
              </a:solidFill>
            </a:endParaRPr>
          </a:p>
          <a:p>
            <a:pPr algn="ctr" fontAlgn="base" latinLnBrk="0"/>
            <a:r>
              <a:rPr lang="en-US" altLang="ko-KR" sz="2000" dirty="0"/>
              <a:t>Melvin J. </a:t>
            </a:r>
            <a:r>
              <a:rPr lang="en-US" altLang="ko-KR" sz="2000" dirty="0" err="1"/>
              <a:t>Steinbron</a:t>
            </a:r>
            <a:r>
              <a:rPr lang="en-US" altLang="ko-KR" sz="2000" dirty="0"/>
              <a:t> </a:t>
            </a:r>
          </a:p>
          <a:p>
            <a:pPr algn="ctr"/>
            <a:endParaRPr lang="en-US" altLang="ko-KR" b="1" dirty="0" smtClean="0">
              <a:solidFill>
                <a:srgbClr val="C00000"/>
              </a:solidFill>
              <a:latin typeface="+mj-lt"/>
            </a:endParaRPr>
          </a:p>
        </p:txBody>
      </p:sp>
      <p:sp>
        <p:nvSpPr>
          <p:cNvPr id="18" name="Text Box 10"/>
          <p:cNvSpPr txBox="1">
            <a:spLocks noChangeArrowheads="1"/>
          </p:cNvSpPr>
          <p:nvPr/>
        </p:nvSpPr>
        <p:spPr bwMode="auto">
          <a:xfrm>
            <a:off x="3480519" y="632247"/>
            <a:ext cx="1656184" cy="410924"/>
          </a:xfrm>
          <a:prstGeom prst="rect">
            <a:avLst/>
          </a:prstGeom>
          <a:noFill/>
          <a:ln w="9525">
            <a:noFill/>
            <a:miter lim="800000"/>
            <a:headEnd/>
            <a:tailEnd/>
          </a:ln>
        </p:spPr>
        <p:txBody>
          <a:bodyPr wrap="square" lIns="71668" tIns="35835" rIns="71668" bIns="35835">
            <a:spAutoFit/>
          </a:bodyPr>
          <a:lstStyle/>
          <a:p>
            <a:pPr algn="dist"/>
            <a:r>
              <a:rPr lang="en-US" altLang="ko-KR" sz="1100" dirty="0" smtClean="0">
                <a:solidFill>
                  <a:schemeClr val="bg1">
                    <a:lumMod val="65000"/>
                  </a:schemeClr>
                </a:solidFill>
              </a:rPr>
              <a:t>To equip the saints</a:t>
            </a:r>
          </a:p>
          <a:p>
            <a:pPr algn="dist"/>
            <a:r>
              <a:rPr lang="en-US" altLang="ko-KR" sz="1100" dirty="0" smtClean="0">
                <a:solidFill>
                  <a:schemeClr val="bg1">
                    <a:lumMod val="65000"/>
                  </a:schemeClr>
                </a:solidFill>
              </a:rPr>
              <a:t>For the Ministry</a:t>
            </a:r>
            <a:endParaRPr lang="en-US" altLang="ko-KR" sz="1100" dirty="0">
              <a:solidFill>
                <a:schemeClr val="bg1">
                  <a:lumMod val="65000"/>
                </a:schemeClr>
              </a:solidFill>
            </a:endParaRPr>
          </a:p>
        </p:txBody>
      </p:sp>
      <p:cxnSp>
        <p:nvCxnSpPr>
          <p:cNvPr id="21" name="직선 연결선 20"/>
          <p:cNvCxnSpPr/>
          <p:nvPr/>
        </p:nvCxnSpPr>
        <p:spPr>
          <a:xfrm>
            <a:off x="1896343" y="6032847"/>
            <a:ext cx="0" cy="86409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3552527" y="6032847"/>
            <a:ext cx="0" cy="864096"/>
          </a:xfrm>
          <a:prstGeom prst="line">
            <a:avLst/>
          </a:prstGeom>
          <a:ln w="19685">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_x112159592" descr="EMB00005e945a22"/>
          <p:cNvPicPr>
            <a:picLocks noChangeAspect="1" noChangeArrowheads="1"/>
          </p:cNvPicPr>
          <p:nvPr/>
        </p:nvPicPr>
        <p:blipFill>
          <a:blip r:embed="rId4" cstate="print"/>
          <a:srcRect l="35611" t="46123" r="23741" b="52243"/>
          <a:stretch>
            <a:fillRect/>
          </a:stretch>
        </p:blipFill>
        <p:spPr bwMode="auto">
          <a:xfrm>
            <a:off x="3552527" y="1064295"/>
            <a:ext cx="1512168" cy="93882"/>
          </a:xfrm>
          <a:prstGeom prst="rect">
            <a:avLst/>
          </a:prstGeom>
          <a:noFill/>
        </p:spPr>
      </p:pic>
      <p:cxnSp>
        <p:nvCxnSpPr>
          <p:cNvPr id="22" name="직선 연결선 21"/>
          <p:cNvCxnSpPr/>
          <p:nvPr/>
        </p:nvCxnSpPr>
        <p:spPr>
          <a:xfrm>
            <a:off x="1896343"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4128591"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 Box 9"/>
          <p:cNvSpPr txBox="1">
            <a:spLocks noChangeArrowheads="1"/>
          </p:cNvSpPr>
          <p:nvPr/>
        </p:nvSpPr>
        <p:spPr bwMode="auto">
          <a:xfrm>
            <a:off x="1392287" y="5888831"/>
            <a:ext cx="1152128" cy="287813"/>
          </a:xfrm>
          <a:prstGeom prst="rect">
            <a:avLst/>
          </a:prstGeom>
          <a:noFill/>
          <a:ln w="9525">
            <a:noFill/>
            <a:miter lim="800000"/>
            <a:headEnd/>
            <a:tailEnd/>
          </a:ln>
        </p:spPr>
        <p:txBody>
          <a:bodyPr wrap="square" lIns="71668" tIns="35835" rIns="71668" bIns="35835">
            <a:spAutoFit/>
          </a:bodyPr>
          <a:lstStyle/>
          <a:p>
            <a:r>
              <a:rPr lang="en-US" altLang="ko-KR" dirty="0" smtClean="0">
                <a:solidFill>
                  <a:schemeClr val="accent5">
                    <a:lumMod val="50000"/>
                  </a:schemeClr>
                </a:solidFill>
              </a:rPr>
              <a:t>Seoul Korea</a:t>
            </a:r>
            <a:endParaRPr lang="en-US" altLang="ko-KR" dirty="0">
              <a:solidFill>
                <a:schemeClr val="accent5">
                  <a:lumMod val="50000"/>
                </a:schemeClr>
              </a:solidFill>
            </a:endParaRPr>
          </a:p>
        </p:txBody>
      </p:sp>
      <p:pic>
        <p:nvPicPr>
          <p:cNvPr id="1029" name="Picture 5"/>
          <p:cNvPicPr>
            <a:picLocks noChangeAspect="1" noChangeArrowheads="1"/>
          </p:cNvPicPr>
          <p:nvPr/>
        </p:nvPicPr>
        <p:blipFill>
          <a:blip r:embed="rId5" cstate="print"/>
          <a:srcRect/>
          <a:stretch>
            <a:fillRect/>
          </a:stretch>
        </p:blipFill>
        <p:spPr bwMode="auto">
          <a:xfrm>
            <a:off x="744215" y="6224153"/>
            <a:ext cx="4632648" cy="680989"/>
          </a:xfrm>
          <a:prstGeom prst="rect">
            <a:avLst/>
          </a:prstGeom>
          <a:noFill/>
          <a:ln w="9525">
            <a:noFill/>
            <a:miter lim="800000"/>
            <a:headEnd/>
            <a:tailEnd/>
          </a:ln>
        </p:spPr>
      </p:pic>
      <p:sp>
        <p:nvSpPr>
          <p:cNvPr id="25" name="Text Box 9"/>
          <p:cNvSpPr txBox="1">
            <a:spLocks noChangeArrowheads="1"/>
          </p:cNvSpPr>
          <p:nvPr/>
        </p:nvSpPr>
        <p:spPr bwMode="auto">
          <a:xfrm>
            <a:off x="3480519" y="5888832"/>
            <a:ext cx="1512168" cy="287813"/>
          </a:xfrm>
          <a:prstGeom prst="rect">
            <a:avLst/>
          </a:prstGeom>
          <a:noFill/>
          <a:ln w="9525">
            <a:noFill/>
            <a:miter lim="800000"/>
            <a:headEnd/>
            <a:tailEnd/>
          </a:ln>
        </p:spPr>
        <p:txBody>
          <a:bodyPr wrap="square" lIns="71668" tIns="35835" rIns="71668" bIns="35835">
            <a:spAutoFit/>
          </a:bodyPr>
          <a:lstStyle/>
          <a:p>
            <a:r>
              <a:rPr lang="en-US" altLang="ko-KR" dirty="0" smtClean="0">
                <a:solidFill>
                  <a:schemeClr val="accent5">
                    <a:lumMod val="50000"/>
                  </a:schemeClr>
                </a:solidFill>
              </a:rPr>
              <a:t>Kenya Africa</a:t>
            </a:r>
            <a:endParaRPr lang="en-US" altLang="ko-KR" dirty="0">
              <a:solidFill>
                <a:schemeClr val="accent5">
                  <a:lumMod val="50000"/>
                </a:schemeClr>
              </a:solidFill>
            </a:endParaRPr>
          </a:p>
        </p:txBody>
      </p:sp>
      <p:pic>
        <p:nvPicPr>
          <p:cNvPr id="29" name="Picture 2" descr="C:\Users\Owner\Desktop\바탕자료 모음  ■\대학로고 작은것.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96951" y="4377605"/>
            <a:ext cx="1495425" cy="1438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lang="en-US" altLang="ko-KR" sz="1600" b="1" u="dbl" dirty="0">
                <a:solidFill>
                  <a:schemeClr val="bg1"/>
                </a:solidFill>
              </a:rPr>
              <a:t>THE CALL</a:t>
            </a:r>
            <a:r>
              <a:rPr lang="en-US" altLang="ko-KR" sz="1600" b="1" dirty="0">
                <a:solidFill>
                  <a:schemeClr val="bg1"/>
                </a:solidFill>
              </a:rPr>
              <a:t>: “</a:t>
            </a:r>
            <a:r>
              <a:rPr lang="en-US" altLang="ko-KR" sz="1600" b="1" i="1" dirty="0">
                <a:solidFill>
                  <a:schemeClr val="bg1"/>
                </a:solidFill>
              </a:rPr>
              <a:t>BE SHEPHERDS” </a:t>
            </a:r>
            <a:r>
              <a:rPr lang="en-US" altLang="ko-KR" sz="1600" b="1" dirty="0">
                <a:solidFill>
                  <a:schemeClr val="bg1"/>
                </a:solidFill>
              </a:rPr>
              <a:t>(part </a:t>
            </a:r>
            <a:r>
              <a:rPr lang="en-US" altLang="ko-KR" sz="1600" b="1" dirty="0" smtClean="0">
                <a:solidFill>
                  <a:schemeClr val="bg1"/>
                </a:solidFill>
              </a:rPr>
              <a:t>two) </a:t>
            </a:r>
            <a:endParaRPr kumimoji="1" lang="en-US" altLang="ko-KR" sz="180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10</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12167" y="632248"/>
            <a:ext cx="4824536" cy="5816977"/>
          </a:xfrm>
          <a:prstGeom prst="rect">
            <a:avLst/>
          </a:prstGeom>
        </p:spPr>
        <p:txBody>
          <a:bodyPr wrap="square">
            <a:spAutoFit/>
          </a:bodyPr>
          <a:lstStyle/>
          <a:p>
            <a:pPr fontAlgn="base"/>
            <a:r>
              <a:rPr lang="en-US" altLang="ko-KR" sz="1200" dirty="0" smtClean="0"/>
              <a:t>Are </a:t>
            </a:r>
            <a:r>
              <a:rPr lang="en-US" altLang="ko-KR" sz="1200" dirty="0"/>
              <a:t>you still aboard? Rogers and Hammerstein wrote, “</a:t>
            </a:r>
            <a:r>
              <a:rPr lang="en-US" altLang="ko-KR" sz="1200" i="1" dirty="0" err="1"/>
              <a:t>Abell’s</a:t>
            </a:r>
            <a:r>
              <a:rPr lang="en-US" altLang="ko-KR" sz="1200" i="1" dirty="0"/>
              <a:t> not a bell ‘</a:t>
            </a:r>
            <a:r>
              <a:rPr lang="en-US" altLang="ko-KR" sz="1200" i="1" dirty="0" err="1"/>
              <a:t>tll</a:t>
            </a:r>
            <a:r>
              <a:rPr lang="en-US" altLang="ko-KR" sz="1200" i="1" dirty="0"/>
              <a:t> you ring it; a song’s not a song ‘til you sing it</a:t>
            </a:r>
            <a:r>
              <a:rPr lang="en-US" altLang="ko-KR" sz="1200" dirty="0"/>
              <a:t>.” Try this: </a:t>
            </a:r>
            <a:r>
              <a:rPr lang="en-US" altLang="ko-KR" sz="1200" i="1" dirty="0"/>
              <a:t>A call’s not a call ‘til you hear it; an order’s not an order ‘til you do it.</a:t>
            </a:r>
            <a:r>
              <a:rPr lang="en-US" altLang="ko-KR" sz="1200" dirty="0"/>
              <a:t> </a:t>
            </a:r>
            <a:r>
              <a:rPr lang="en-US" altLang="ko-KR" sz="1200" dirty="0" smtClean="0"/>
              <a:t> Like </a:t>
            </a:r>
            <a:r>
              <a:rPr lang="en-US" altLang="ko-KR" sz="1200" dirty="0"/>
              <a:t>a coin, a call has two sides: </a:t>
            </a:r>
            <a:r>
              <a:rPr lang="en-US" altLang="ko-KR" sz="1200" u="dbl" dirty="0"/>
              <a:t>Summons </a:t>
            </a:r>
            <a:r>
              <a:rPr lang="en-US" altLang="ko-KR" sz="1200" dirty="0"/>
              <a:t>and </a:t>
            </a:r>
            <a:r>
              <a:rPr lang="en-US" altLang="ko-KR" sz="1200" u="dbl" dirty="0"/>
              <a:t>Orders</a:t>
            </a:r>
            <a:r>
              <a:rPr lang="en-US" altLang="ko-KR" sz="1200" dirty="0"/>
              <a:t>. Look at the two sides of each of these four biblical calls: God </a:t>
            </a:r>
            <a:r>
              <a:rPr lang="en-US" altLang="ko-KR" sz="1200" u="dbl" dirty="0"/>
              <a:t>summoned </a:t>
            </a:r>
            <a:r>
              <a:rPr lang="en-US" altLang="ko-KR" sz="1200" b="1" dirty="0"/>
              <a:t>Moses at the</a:t>
            </a:r>
            <a:r>
              <a:rPr lang="en-US" altLang="ko-KR" sz="1200" dirty="0"/>
              <a:t> burning bush, called him by name, then gave him </a:t>
            </a:r>
            <a:r>
              <a:rPr lang="en-US" altLang="ko-KR" sz="1200" u="dbl" dirty="0"/>
              <a:t>orders </a:t>
            </a:r>
            <a:r>
              <a:rPr lang="en-US" altLang="ko-KR" sz="1200" dirty="0"/>
              <a:t>to liberate his people. God </a:t>
            </a:r>
            <a:r>
              <a:rPr lang="en-US" altLang="ko-KR" sz="1200" u="dbl" dirty="0"/>
              <a:t>summoned </a:t>
            </a:r>
            <a:r>
              <a:rPr lang="en-US" altLang="ko-KR" sz="1200" b="1" dirty="0"/>
              <a:t>Isaiah </a:t>
            </a:r>
            <a:r>
              <a:rPr lang="en-US" altLang="ko-KR" sz="1200" dirty="0"/>
              <a:t>in the holy-smoke-filled temple, calling out, </a:t>
            </a:r>
            <a:r>
              <a:rPr lang="en-US" altLang="ko-KR" sz="1200" i="1" dirty="0"/>
              <a:t>“Whom shall send?”</a:t>
            </a:r>
            <a:r>
              <a:rPr lang="en-US" altLang="ko-KR" sz="1200" dirty="0"/>
              <a:t> After Isaiah responded, </a:t>
            </a:r>
            <a:r>
              <a:rPr lang="en-US" altLang="ko-KR" sz="1200" i="1" dirty="0"/>
              <a:t>“Here am I, send me, ”</a:t>
            </a:r>
            <a:r>
              <a:rPr lang="en-US" altLang="ko-KR" sz="1200" dirty="0"/>
              <a:t>God gave him his </a:t>
            </a:r>
            <a:r>
              <a:rPr lang="en-US" altLang="ko-KR" sz="1200" u="dbl" dirty="0" err="1"/>
              <a:t>orders</a:t>
            </a:r>
            <a:r>
              <a:rPr lang="en-US" altLang="ko-KR" sz="1200" dirty="0" err="1"/>
              <a:t>,</a:t>
            </a:r>
            <a:r>
              <a:rPr lang="en-US" altLang="ko-KR" sz="1200" i="1" dirty="0" err="1"/>
              <a:t>“Go</a:t>
            </a:r>
            <a:r>
              <a:rPr lang="en-US" altLang="ko-KR" sz="1200" i="1" dirty="0"/>
              <a:t> tell my people….”</a:t>
            </a:r>
            <a:r>
              <a:rPr lang="en-US" altLang="ko-KR" sz="1200" dirty="0"/>
              <a:t> Jesus </a:t>
            </a:r>
            <a:r>
              <a:rPr lang="en-US" altLang="ko-KR" sz="1200" u="dbl" dirty="0"/>
              <a:t>summoned </a:t>
            </a:r>
            <a:r>
              <a:rPr lang="en-US" altLang="ko-KR" sz="1200" b="1" dirty="0"/>
              <a:t>Peter </a:t>
            </a:r>
            <a:r>
              <a:rPr lang="en-US" altLang="ko-KR" sz="1200" dirty="0"/>
              <a:t>and </a:t>
            </a:r>
            <a:r>
              <a:rPr lang="en-US" altLang="ko-KR" sz="1200" b="1" dirty="0"/>
              <a:t>Andrew </a:t>
            </a:r>
            <a:r>
              <a:rPr lang="en-US" altLang="ko-KR" sz="1200" dirty="0"/>
              <a:t>as they fished, </a:t>
            </a:r>
            <a:r>
              <a:rPr lang="en-US" altLang="ko-KR" sz="1200" i="1" dirty="0"/>
              <a:t>“Follow me and I will make you fishers of men.”</a:t>
            </a:r>
            <a:r>
              <a:rPr lang="en-US" altLang="ko-KR" sz="1200" dirty="0"/>
              <a:t> Their </a:t>
            </a:r>
            <a:r>
              <a:rPr lang="en-US" altLang="ko-KR" sz="1200" u="dbl" dirty="0"/>
              <a:t>orders </a:t>
            </a:r>
            <a:r>
              <a:rPr lang="en-US" altLang="ko-KR" sz="1200" dirty="0"/>
              <a:t>were included with the summons. From heaven Jesus </a:t>
            </a:r>
            <a:r>
              <a:rPr lang="en-US" altLang="ko-KR" sz="1200" u="dbl" dirty="0"/>
              <a:t>summoned </a:t>
            </a:r>
            <a:r>
              <a:rPr lang="en-US" altLang="ko-KR" sz="1200" b="1" dirty="0"/>
              <a:t>Paul </a:t>
            </a:r>
            <a:r>
              <a:rPr lang="en-US" altLang="ko-KR" sz="1200" dirty="0"/>
              <a:t>by calling his name and flashing a blinding light on his way to Damascus. After getting Paul’s attention Jesus told him to go into the city for </a:t>
            </a:r>
            <a:r>
              <a:rPr lang="en-US" altLang="ko-KR" sz="1200" u="dbl" dirty="0"/>
              <a:t>orders</a:t>
            </a:r>
            <a:r>
              <a:rPr lang="en-US" altLang="ko-KR" sz="1200" i="1" dirty="0"/>
              <a:t>.</a:t>
            </a:r>
            <a:r>
              <a:rPr lang="en-US" altLang="ko-KR" sz="1200" dirty="0"/>
              <a:t> </a:t>
            </a:r>
            <a:endParaRPr lang="en-US" altLang="ko-KR" sz="1200" dirty="0" smtClean="0"/>
          </a:p>
          <a:p>
            <a:pPr fontAlgn="base"/>
            <a:endParaRPr lang="en-US" altLang="ko-KR" sz="1200" dirty="0"/>
          </a:p>
          <a:p>
            <a:pPr fontAlgn="base"/>
            <a:r>
              <a:rPr lang="en-US" altLang="ko-KR" sz="1200" dirty="0"/>
              <a:t>May I have your permission to tell my call story? At age 16 I participated in an open-air evangelistic rally on a summer Saturday evening in Emmetsburg, Iowa. This exhilarating adventure opened my spirit to hear God sum-</a:t>
            </a:r>
            <a:r>
              <a:rPr lang="en-US" altLang="ko-KR" sz="1200" u="dbl" dirty="0"/>
              <a:t>mon</a:t>
            </a:r>
            <a:r>
              <a:rPr lang="en-US" altLang="ko-KR" sz="1200" dirty="0"/>
              <a:t> me. When I got home I got on my knees by my bed and affirmed, </a:t>
            </a:r>
            <a:r>
              <a:rPr lang="en-US" altLang="ko-KR" sz="1200" b="1" dirty="0"/>
              <a:t>Jesus is Lord, </a:t>
            </a:r>
            <a:r>
              <a:rPr lang="en-US" altLang="ko-KR" sz="1200" dirty="0"/>
              <a:t>by telling </a:t>
            </a:r>
            <a:r>
              <a:rPr lang="en-US" altLang="ko-KR" sz="1200" dirty="0" err="1"/>
              <a:t>him,“I’ll</a:t>
            </a:r>
            <a:r>
              <a:rPr lang="en-US" altLang="ko-KR" sz="1200" dirty="0"/>
              <a:t> do whatever you want me to do.” Immediately I got the first part of my orders, “Plan on full time ministry.” The other parts came one by one over the next 10 years. As part of my ordination examination I was asked, “Why do you believe God has called you?” The best answer I could come up with was a quotation from Pascal: “The heart has its reasons which reason knows nothing of.” My call, though unexplainable to Presbytery, was crystal clear and exuberantly compelling to me. It had to be, because six decades later, I’m still happily carrying out his orders. Now you know my call story, what’s your call story? </a:t>
            </a:r>
          </a:p>
        </p:txBody>
      </p:sp>
    </p:spTree>
    <p:extLst>
      <p:ext uri="{BB962C8B-B14F-4D97-AF65-F5344CB8AC3E}">
        <p14:creationId xmlns:p14="http://schemas.microsoft.com/office/powerpoint/2010/main" val="90811145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600" b="1" u="dbl" dirty="0">
                <a:solidFill>
                  <a:schemeClr val="bg1"/>
                </a:solidFill>
              </a:rPr>
              <a:t>THE CALL</a:t>
            </a:r>
            <a:r>
              <a:rPr lang="en-US" altLang="ko-KR" sz="1600" b="1" dirty="0">
                <a:solidFill>
                  <a:schemeClr val="bg1"/>
                </a:solidFill>
              </a:rPr>
              <a:t>: </a:t>
            </a:r>
            <a:r>
              <a:rPr lang="en-US" altLang="ko-KR" sz="1600" b="1" i="1" dirty="0">
                <a:solidFill>
                  <a:schemeClr val="bg1"/>
                </a:solidFill>
              </a:rPr>
              <a:t>“BE SHEPHERDS” </a:t>
            </a:r>
            <a:r>
              <a:rPr lang="en-US" altLang="ko-KR" sz="1600" b="1" dirty="0">
                <a:solidFill>
                  <a:schemeClr val="bg1"/>
                </a:solidFill>
              </a:rPr>
              <a:t>(part three)</a:t>
            </a:r>
            <a:endParaRPr lang="en-US" altLang="ko-KR" sz="1600" dirty="0">
              <a:solidFill>
                <a:schemeClr val="bg1"/>
              </a:solidFill>
            </a:endParaRP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11</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212448" y="632247"/>
            <a:ext cx="4951970" cy="5632311"/>
          </a:xfrm>
          <a:prstGeom prst="rect">
            <a:avLst/>
          </a:prstGeom>
        </p:spPr>
        <p:txBody>
          <a:bodyPr wrap="square">
            <a:spAutoFit/>
          </a:bodyPr>
          <a:lstStyle/>
          <a:p>
            <a:pPr fontAlgn="base"/>
            <a:r>
              <a:rPr lang="en-US" altLang="ko-KR" sz="1200" dirty="0" smtClean="0"/>
              <a:t>The </a:t>
            </a:r>
            <a:r>
              <a:rPr lang="en-US" altLang="ko-KR" sz="1200" dirty="0"/>
              <a:t>preceding two parts of The Call frame the living mosaic of lay pastoral care. In this third part we’ll add several essential colorful living pieces</a:t>
            </a:r>
            <a:r>
              <a:rPr lang="en-US" altLang="ko-KR" sz="1200" dirty="0" smtClean="0"/>
              <a:t>.</a:t>
            </a:r>
          </a:p>
          <a:p>
            <a:pPr fontAlgn="base"/>
            <a:endParaRPr lang="en-US" altLang="ko-KR" sz="1200" dirty="0"/>
          </a:p>
          <a:p>
            <a:pPr fontAlgn="base"/>
            <a:r>
              <a:rPr lang="en-US" altLang="ko-KR" sz="1200" b="1" dirty="0"/>
              <a:t>**</a:t>
            </a:r>
            <a:r>
              <a:rPr lang="en-US" altLang="ko-KR" sz="1200" dirty="0"/>
              <a:t> </a:t>
            </a:r>
            <a:r>
              <a:rPr lang="en-US" altLang="ko-KR" sz="1200" b="1" u="dbl" dirty="0"/>
              <a:t>The call to be a lay pastor assumes the following</a:t>
            </a:r>
            <a:r>
              <a:rPr lang="en-US" altLang="ko-KR" sz="1200" dirty="0"/>
              <a:t>:</a:t>
            </a:r>
          </a:p>
          <a:p>
            <a:pPr fontAlgn="base"/>
            <a:r>
              <a:rPr lang="en-US" altLang="ko-KR" sz="1200" dirty="0"/>
              <a:t>· Your personal relationship with Jesus Christ. Jesus said, </a:t>
            </a:r>
            <a:r>
              <a:rPr lang="en-US" altLang="ko-KR" sz="1200" i="1" dirty="0"/>
              <a:t>“I no longer call you servants…I call you friends.” </a:t>
            </a:r>
            <a:endParaRPr lang="en-US" altLang="ko-KR" sz="1200" dirty="0"/>
          </a:p>
          <a:p>
            <a:pPr fontAlgn="base"/>
            <a:r>
              <a:rPr lang="en-US" altLang="ko-KR" sz="1200" dirty="0"/>
              <a:t>· Your belief that 1) every Christian is a minister, 2) every member needs pastoral care, 3) lay pastoral care is “the real thing,” authentic pastoring. </a:t>
            </a:r>
          </a:p>
          <a:p>
            <a:pPr fontAlgn="base"/>
            <a:r>
              <a:rPr lang="en-US" altLang="ko-KR" sz="1200" dirty="0"/>
              <a:t>· Your acceptance of expectations such as 1) equipping, 2) accountability, 3) quality ministry, 4) spiritual and skills growth, and 5) team spirit</a:t>
            </a:r>
            <a:r>
              <a:rPr lang="en-US" altLang="ko-KR" sz="1200" dirty="0" smtClean="0"/>
              <a:t>.</a:t>
            </a:r>
          </a:p>
          <a:p>
            <a:pPr fontAlgn="base"/>
            <a:endParaRPr lang="en-US" altLang="ko-KR" sz="1200" dirty="0"/>
          </a:p>
          <a:p>
            <a:pPr fontAlgn="base"/>
            <a:r>
              <a:rPr lang="en-US" altLang="ko-KR" sz="1200" b="1" dirty="0"/>
              <a:t>** </a:t>
            </a:r>
            <a:r>
              <a:rPr lang="en-US" altLang="ko-KR" sz="1200" b="1" u="dbl" dirty="0"/>
              <a:t>You are in for three great surprises:</a:t>
            </a:r>
            <a:endParaRPr lang="en-US" altLang="ko-KR" sz="1200" dirty="0"/>
          </a:p>
          <a:p>
            <a:pPr fontAlgn="base"/>
            <a:r>
              <a:rPr lang="en-US" altLang="ko-KR" sz="1200" dirty="0"/>
              <a:t>· You </a:t>
            </a:r>
            <a:r>
              <a:rPr lang="en-US" altLang="ko-KR" sz="1200" i="1" dirty="0"/>
              <a:t>“participate in the divine nature</a:t>
            </a:r>
            <a:r>
              <a:rPr lang="en-US" altLang="ko-KR" sz="1200" dirty="0"/>
              <a:t>: </a:t>
            </a:r>
            <a:r>
              <a:rPr lang="en-US" altLang="ko-KR" sz="1200" i="1" dirty="0"/>
              <a:t>”</a:t>
            </a:r>
            <a:r>
              <a:rPr lang="en-US" altLang="ko-KR" sz="1200" dirty="0"/>
              <a:t>agape, shalom, </a:t>
            </a:r>
            <a:r>
              <a:rPr lang="en-US" altLang="ko-KR" sz="1200" dirty="0" err="1"/>
              <a:t>eirene</a:t>
            </a:r>
            <a:r>
              <a:rPr lang="en-US" altLang="ko-KR" sz="1200" dirty="0"/>
              <a:t>, etc.</a:t>
            </a:r>
          </a:p>
          <a:p>
            <a:pPr fontAlgn="base"/>
            <a:r>
              <a:rPr lang="en-US" altLang="ko-KR" sz="1200" dirty="0"/>
              <a:t>· You are deputized by Jesus – “</a:t>
            </a:r>
            <a:r>
              <a:rPr lang="en-US" altLang="ko-KR" sz="1200" i="1" dirty="0"/>
              <a:t>As the father sent me, so send I you.”</a:t>
            </a:r>
            <a:endParaRPr lang="en-US" altLang="ko-KR" sz="1200" dirty="0"/>
          </a:p>
          <a:p>
            <a:pPr fontAlgn="base"/>
            <a:r>
              <a:rPr lang="en-US" altLang="ko-KR" sz="1200" dirty="0"/>
              <a:t>· You have your life purpose – serving God and people. Here’s the principle: When you have your purpose, everything else is secondary</a:t>
            </a:r>
            <a:r>
              <a:rPr lang="en-US" altLang="ko-KR" sz="1200" i="1" dirty="0" smtClean="0"/>
              <a:t>.</a:t>
            </a:r>
          </a:p>
          <a:p>
            <a:pPr fontAlgn="base"/>
            <a:endParaRPr lang="en-US" altLang="ko-KR" sz="1200" dirty="0"/>
          </a:p>
          <a:p>
            <a:pPr fontAlgn="base"/>
            <a:r>
              <a:rPr lang="en-US" altLang="ko-KR" sz="1200" b="1" dirty="0"/>
              <a:t>** </a:t>
            </a:r>
            <a:r>
              <a:rPr lang="en-US" altLang="ko-KR" sz="1200" b="1" u="dbl" dirty="0"/>
              <a:t>Have the right idea by having the right word</a:t>
            </a:r>
            <a:r>
              <a:rPr lang="en-US" altLang="ko-KR" sz="1200" dirty="0"/>
              <a:t> – Since naming is the beginning of understanding, re-name “call” </a:t>
            </a:r>
            <a:r>
              <a:rPr lang="en-US" altLang="ko-KR" sz="1200" i="1" dirty="0"/>
              <a:t>ASSIGNMENT </a:t>
            </a:r>
            <a:r>
              <a:rPr lang="en-US" altLang="ko-KR" sz="1200" dirty="0"/>
              <a:t>or </a:t>
            </a:r>
            <a:r>
              <a:rPr lang="en-US" altLang="ko-KR" sz="1200" i="1" dirty="0"/>
              <a:t>COMMAND, </a:t>
            </a:r>
            <a:r>
              <a:rPr lang="en-US" altLang="ko-KR" sz="1200" dirty="0"/>
              <a:t>re-name “volunteer” </a:t>
            </a:r>
            <a:r>
              <a:rPr lang="en-US" altLang="ko-KR" sz="1200" i="1" dirty="0"/>
              <a:t>MINISTER</a:t>
            </a:r>
            <a:r>
              <a:rPr lang="en-US" altLang="ko-KR" sz="1200" dirty="0"/>
              <a:t>, re-name “program” </a:t>
            </a:r>
            <a:r>
              <a:rPr lang="en-US" altLang="ko-KR" sz="1200" i="1" dirty="0"/>
              <a:t>MINISTRY</a:t>
            </a:r>
            <a:r>
              <a:rPr lang="en-US" altLang="ko-KR" sz="1200" i="1" dirty="0" smtClean="0"/>
              <a:t>,</a:t>
            </a:r>
          </a:p>
          <a:p>
            <a:pPr fontAlgn="base"/>
            <a:endParaRPr lang="en-US" altLang="ko-KR" sz="1200" dirty="0"/>
          </a:p>
          <a:p>
            <a:pPr fontAlgn="base"/>
            <a:r>
              <a:rPr lang="en-US" altLang="ko-KR" sz="1200" dirty="0"/>
              <a:t>re-name “I chose” </a:t>
            </a:r>
            <a:r>
              <a:rPr lang="en-US" altLang="ko-KR" sz="1200" i="1" dirty="0"/>
              <a:t>GOD CHOSE ME.</a:t>
            </a:r>
            <a:r>
              <a:rPr lang="en-US" altLang="ko-KR" sz="1200" dirty="0"/>
              <a:t> Secular culture and many church cultures are not yet ready to re-name these ideas, but Kingdom culture is</a:t>
            </a:r>
            <a:r>
              <a:rPr lang="en-US" altLang="ko-KR" sz="1200" dirty="0" smtClean="0"/>
              <a:t>..</a:t>
            </a:r>
            <a:endParaRPr lang="en-US" altLang="ko-KR" sz="1200" dirty="0"/>
          </a:p>
        </p:txBody>
      </p:sp>
    </p:spTree>
    <p:extLst>
      <p:ext uri="{BB962C8B-B14F-4D97-AF65-F5344CB8AC3E}">
        <p14:creationId xmlns:p14="http://schemas.microsoft.com/office/powerpoint/2010/main" val="288669347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600" b="1" u="dbl" dirty="0">
                <a:solidFill>
                  <a:schemeClr val="bg1"/>
                </a:solidFill>
              </a:rPr>
              <a:t>4. THE CONGREGATION</a:t>
            </a:r>
            <a:r>
              <a:rPr lang="en-US" altLang="ko-KR" sz="1600" b="1" dirty="0">
                <a:solidFill>
                  <a:schemeClr val="bg1"/>
                </a:solidFill>
              </a:rPr>
              <a:t>: “</a:t>
            </a:r>
            <a:r>
              <a:rPr lang="en-US" altLang="ko-KR" sz="1600" b="1" i="1" dirty="0">
                <a:solidFill>
                  <a:schemeClr val="bg1"/>
                </a:solidFill>
              </a:rPr>
              <a:t>GOD’S FLOCK</a:t>
            </a:r>
            <a:r>
              <a:rPr lang="en-US" altLang="ko-KR" sz="1600" b="1" i="1" dirty="0"/>
              <a:t>” </a:t>
            </a:r>
            <a:endParaRPr lang="en-US" altLang="ko-KR" sz="1600" dirty="0"/>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12</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179411" y="848271"/>
            <a:ext cx="4951970" cy="5262979"/>
          </a:xfrm>
          <a:prstGeom prst="rect">
            <a:avLst/>
          </a:prstGeom>
        </p:spPr>
        <p:txBody>
          <a:bodyPr wrap="square">
            <a:spAutoFit/>
          </a:bodyPr>
          <a:lstStyle/>
          <a:p>
            <a:pPr fontAlgn="base"/>
            <a:r>
              <a:rPr lang="en-US" altLang="ko-KR" sz="1200" dirty="0" smtClean="0"/>
              <a:t>God’s </a:t>
            </a:r>
            <a:r>
              <a:rPr lang="en-US" altLang="ko-KR" sz="1200" dirty="0"/>
              <a:t>complete order given through Peter is: </a:t>
            </a:r>
            <a:r>
              <a:rPr lang="en-US" altLang="ko-KR" sz="1200" i="1" dirty="0"/>
              <a:t>“Be shepherds of God’s flock that is under your care.”</a:t>
            </a:r>
            <a:r>
              <a:rPr lang="en-US" altLang="ko-KR" sz="1200" dirty="0"/>
              <a:t> </a:t>
            </a:r>
            <a:r>
              <a:rPr lang="en-US" altLang="ko-KR" sz="1200" i="1" dirty="0"/>
              <a:t>Congregation </a:t>
            </a:r>
            <a:r>
              <a:rPr lang="en-US" altLang="ko-KR" sz="1200" dirty="0"/>
              <a:t>is the middle </a:t>
            </a:r>
            <a:r>
              <a:rPr lang="en-US" altLang="ko-KR" sz="1200" i="1" dirty="0"/>
              <a:t>C </a:t>
            </a:r>
            <a:r>
              <a:rPr lang="en-US" altLang="ko-KR" sz="1200" dirty="0"/>
              <a:t>of the seven whether counting for ward from </a:t>
            </a:r>
            <a:r>
              <a:rPr lang="en-US" altLang="ko-KR" sz="1200" i="1" dirty="0"/>
              <a:t>The Called </a:t>
            </a:r>
            <a:r>
              <a:rPr lang="en-US" altLang="ko-KR" sz="1200" dirty="0"/>
              <a:t>or backward from </a:t>
            </a:r>
            <a:r>
              <a:rPr lang="en-US" altLang="ko-KR" sz="1200" i="1" dirty="0"/>
              <a:t>The Crown.</a:t>
            </a:r>
            <a:r>
              <a:rPr lang="en-US" altLang="ko-KR" sz="1200" dirty="0"/>
              <a:t> The congregation is the apex, the highest and most visible. Their need for pastoral care is the purpose for the Call and the reason for the Crown. </a:t>
            </a:r>
            <a:endParaRPr lang="en-US" altLang="ko-KR" sz="1200" dirty="0" smtClean="0"/>
          </a:p>
          <a:p>
            <a:pPr fontAlgn="base"/>
            <a:endParaRPr lang="en-US" altLang="ko-KR" sz="1200" dirty="0"/>
          </a:p>
          <a:p>
            <a:pPr fontAlgn="base"/>
            <a:r>
              <a:rPr lang="en-US" altLang="ko-KR" sz="1200" dirty="0"/>
              <a:t>It’s imperative that shepherds know what the congregation </a:t>
            </a:r>
            <a:r>
              <a:rPr lang="en-US" altLang="ko-KR" sz="1200" i="1" dirty="0"/>
              <a:t>is</a:t>
            </a:r>
            <a:r>
              <a:rPr lang="en-US" altLang="ko-KR" sz="1200" dirty="0"/>
              <a:t>, because knowing what it </a:t>
            </a:r>
            <a:r>
              <a:rPr lang="en-US" altLang="ko-KR" sz="1200" i="1" dirty="0"/>
              <a:t>is </a:t>
            </a:r>
            <a:r>
              <a:rPr lang="en-US" altLang="ko-KR" sz="1200" dirty="0"/>
              <a:t>drives home the importance of their call. </a:t>
            </a:r>
            <a:endParaRPr lang="en-US" altLang="ko-KR" sz="1200" dirty="0" smtClean="0"/>
          </a:p>
          <a:p>
            <a:pPr fontAlgn="base"/>
            <a:endParaRPr lang="en-US" altLang="ko-KR" sz="1200" dirty="0"/>
          </a:p>
          <a:p>
            <a:pPr fontAlgn="base"/>
            <a:r>
              <a:rPr lang="en-US" altLang="ko-KR" sz="1200" dirty="0" smtClean="0"/>
              <a:t>The </a:t>
            </a:r>
            <a:r>
              <a:rPr lang="en-US" altLang="ko-KR" sz="1200" dirty="0"/>
              <a:t>congregation is: (1) </a:t>
            </a:r>
            <a:r>
              <a:rPr lang="en-US" altLang="ko-KR" sz="1200" i="1" dirty="0"/>
              <a:t>God’s flock </a:t>
            </a:r>
            <a:r>
              <a:rPr lang="en-US" altLang="ko-KR" sz="1200" dirty="0"/>
              <a:t>of which Jesus Christ is the Chief Shepherd, (2) the Body of which Christ is the Head, (3) a Holy Priesthood (Luther: “The priesthood of the saints, ” meaning every member is a minister), (4) a spiritual house built out of living stones, (5) the Church Jesus said he would build out of people who confess that he is the Christ, the Son of the living God; and (6) the Church of which Paul said, “</a:t>
            </a:r>
            <a:r>
              <a:rPr lang="en-US" altLang="ko-KR" sz="1200" i="1" dirty="0"/>
              <a:t>Be shepherds of the church of God, which he bought with his own blood. ” </a:t>
            </a:r>
            <a:r>
              <a:rPr lang="en-US" altLang="ko-KR" sz="1200" dirty="0"/>
              <a:t>The Church is people, not a building.</a:t>
            </a:r>
          </a:p>
          <a:p>
            <a:pPr fontAlgn="base"/>
            <a:r>
              <a:rPr lang="en-US" altLang="ko-KR" sz="1200" dirty="0"/>
              <a:t>God’s flock is God’s people. </a:t>
            </a:r>
            <a:endParaRPr lang="en-US" altLang="ko-KR" sz="1200" dirty="0" smtClean="0"/>
          </a:p>
          <a:p>
            <a:pPr fontAlgn="base"/>
            <a:endParaRPr lang="en-US" altLang="ko-KR" sz="1200" dirty="0"/>
          </a:p>
          <a:p>
            <a:pPr fontAlgn="base"/>
            <a:r>
              <a:rPr lang="en-US" altLang="ko-KR" sz="1200" dirty="0" smtClean="0"/>
              <a:t>For </a:t>
            </a:r>
            <a:r>
              <a:rPr lang="en-US" altLang="ko-KR" sz="1200" dirty="0"/>
              <a:t>God to call you to pastorally care for them, for God to give you the spiritual gifts necessary for caring, and for God to give you his Spirit for energizing care, declares how pivotally important this work is both for him and for each individual member of the congregation. It’s what Jesus, himself, did up to the time for his ascension when he deputized Peter to take care of his sheep. And he has deputized myriads of successor caregivers since then, starting with church elders circa 63 A.D. </a:t>
            </a:r>
          </a:p>
        </p:txBody>
      </p:sp>
    </p:spTree>
    <p:extLst>
      <p:ext uri="{BB962C8B-B14F-4D97-AF65-F5344CB8AC3E}">
        <p14:creationId xmlns:p14="http://schemas.microsoft.com/office/powerpoint/2010/main" val="370258117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13</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184733" y="632248"/>
            <a:ext cx="5023978" cy="6524863"/>
          </a:xfrm>
          <a:prstGeom prst="rect">
            <a:avLst/>
          </a:prstGeom>
        </p:spPr>
        <p:txBody>
          <a:bodyPr wrap="square">
            <a:spAutoFit/>
          </a:bodyPr>
          <a:lstStyle/>
          <a:p>
            <a:pPr fontAlgn="base"/>
            <a:r>
              <a:rPr lang="en-US" altLang="ko-KR" dirty="0"/>
              <a:t>It’s absolutely imperative that every individual in God’s flock be loved and cared for. The cliché – “It’s the squeaking wheel that gets the grease”– is sinfully characteristic of God’s church, largely because pastoral care is left up to the pastor and the pastor can’t do it alone! The “black sheep,” the “inactive,” the “people of color,” the aged and infirm, the divorced, the addicted, and the poor are notoriously slighted. Another cliché is also sin-fully true – “It’s the </a:t>
            </a:r>
            <a:r>
              <a:rPr lang="en-US" altLang="ko-KR" i="1" dirty="0"/>
              <a:t>neat </a:t>
            </a:r>
            <a:r>
              <a:rPr lang="en-US" altLang="ko-KR" dirty="0"/>
              <a:t>and the </a:t>
            </a:r>
            <a:r>
              <a:rPr lang="en-US" altLang="ko-KR" i="1" dirty="0"/>
              <a:t>new </a:t>
            </a:r>
            <a:r>
              <a:rPr lang="en-US" altLang="ko-KR" dirty="0"/>
              <a:t>who get the attention.” Some lay pastors request a flock of troubled and troublesome people </a:t>
            </a:r>
            <a:r>
              <a:rPr lang="en-US" altLang="ko-KR" dirty="0" smtClean="0"/>
              <a:t>.</a:t>
            </a:r>
          </a:p>
          <a:p>
            <a:pPr fontAlgn="base"/>
            <a:endParaRPr lang="en-US" altLang="ko-KR" dirty="0"/>
          </a:p>
          <a:p>
            <a:pPr fontAlgn="base"/>
            <a:r>
              <a:rPr lang="en-US" altLang="ko-KR" dirty="0"/>
              <a:t>Never forget that shepherding was designed by God so this divine-human pastoral care event can happen. When the going gets tough, call to mind who these sheep are and who assigned you this task. Listen to John: </a:t>
            </a:r>
            <a:r>
              <a:rPr lang="en-US" altLang="ko-KR" i="1" dirty="0"/>
              <a:t>“This is love for God: to obey his commands. And his commands are not burdensome….” </a:t>
            </a:r>
            <a:r>
              <a:rPr lang="en-US" altLang="ko-KR" dirty="0"/>
              <a:t>This has the ring of “He’s not heavy, he’s my brother.” </a:t>
            </a:r>
            <a:endParaRPr lang="en-US" altLang="ko-KR" dirty="0" smtClean="0"/>
          </a:p>
          <a:p>
            <a:pPr fontAlgn="base"/>
            <a:endParaRPr lang="en-US" altLang="ko-KR" sz="1200" dirty="0"/>
          </a:p>
          <a:p>
            <a:pPr fontAlgn="base"/>
            <a:r>
              <a:rPr lang="en-US" altLang="ko-KR" b="1" dirty="0"/>
              <a:t>5. </a:t>
            </a:r>
            <a:r>
              <a:rPr lang="en-US" altLang="ko-KR" b="1" u="dbl" dirty="0"/>
              <a:t>THE CARE</a:t>
            </a:r>
            <a:r>
              <a:rPr lang="en-US" altLang="ko-KR" b="1" dirty="0"/>
              <a:t>: </a:t>
            </a:r>
            <a:r>
              <a:rPr lang="en-US" altLang="ko-KR" b="1" i="1" dirty="0"/>
              <a:t>“UNDER YOUR CARE….ENTRUSTED TO YOU</a:t>
            </a:r>
            <a:r>
              <a:rPr lang="en-US" altLang="ko-KR" b="1" i="1" dirty="0" smtClean="0"/>
              <a:t>”</a:t>
            </a:r>
            <a:endParaRPr lang="en-US" altLang="ko-KR" dirty="0"/>
          </a:p>
          <a:p>
            <a:pPr fontAlgn="base"/>
            <a:r>
              <a:rPr lang="en-US" altLang="ko-KR" dirty="0"/>
              <a:t>This is where the rubber meets the road, i.e. where lay pastors meet up with the members of their flocks. It’s the operational phase of the lay pastors ministry. Without this “C” the other seven C’s are only academic. God has “</a:t>
            </a:r>
            <a:r>
              <a:rPr lang="en-US" altLang="ko-KR" i="1" dirty="0"/>
              <a:t>entrusted to you ”</a:t>
            </a:r>
            <a:r>
              <a:rPr lang="en-US" altLang="ko-KR" dirty="0"/>
              <a:t>his people, so they are now also </a:t>
            </a:r>
            <a:r>
              <a:rPr lang="en-US" altLang="ko-KR" u="dbl" dirty="0"/>
              <a:t>your </a:t>
            </a:r>
            <a:r>
              <a:rPr lang="en-US" altLang="ko-KR" dirty="0"/>
              <a:t>people </a:t>
            </a:r>
            <a:r>
              <a:rPr lang="en-US" altLang="ko-KR" i="1" dirty="0"/>
              <a:t>“under </a:t>
            </a:r>
            <a:r>
              <a:rPr lang="en-US" altLang="ko-KR" i="1" u="dbl" dirty="0"/>
              <a:t>your </a:t>
            </a:r>
            <a:r>
              <a:rPr lang="en-US" altLang="ko-KR" i="1" dirty="0"/>
              <a:t>care.” </a:t>
            </a:r>
            <a:r>
              <a:rPr lang="en-US" altLang="ko-KR" dirty="0"/>
              <a:t>And he expects action. Spell action P A C E. </a:t>
            </a:r>
          </a:p>
        </p:txBody>
      </p:sp>
    </p:spTree>
    <p:extLst>
      <p:ext uri="{BB962C8B-B14F-4D97-AF65-F5344CB8AC3E}">
        <p14:creationId xmlns:p14="http://schemas.microsoft.com/office/powerpoint/2010/main" val="351062768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600" b="1" u="dbl" dirty="0">
                <a:solidFill>
                  <a:schemeClr val="bg1"/>
                </a:solidFill>
              </a:rPr>
              <a:t>6. THE CHIEF</a:t>
            </a:r>
            <a:r>
              <a:rPr lang="en-US" altLang="ko-KR" sz="1600" b="1" dirty="0">
                <a:solidFill>
                  <a:schemeClr val="bg1"/>
                </a:solidFill>
              </a:rPr>
              <a:t>: </a:t>
            </a:r>
            <a:r>
              <a:rPr lang="en-US" altLang="ko-KR" sz="1600" b="1" i="1" dirty="0">
                <a:solidFill>
                  <a:schemeClr val="bg1"/>
                </a:solidFill>
              </a:rPr>
              <a:t>“When the Chief Shepherd appears”</a:t>
            </a:r>
            <a:endParaRPr lang="en-US" altLang="ko-KR" sz="1600" dirty="0">
              <a:solidFill>
                <a:schemeClr val="bg1"/>
              </a:solidFill>
            </a:endParaRP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14</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202849" y="776263"/>
            <a:ext cx="5023978" cy="5262979"/>
          </a:xfrm>
          <a:prstGeom prst="rect">
            <a:avLst/>
          </a:prstGeom>
        </p:spPr>
        <p:txBody>
          <a:bodyPr wrap="square">
            <a:spAutoFit/>
          </a:bodyPr>
          <a:lstStyle/>
          <a:p>
            <a:pPr fontAlgn="base"/>
            <a:r>
              <a:rPr lang="en-US" altLang="ko-KR" dirty="0" smtClean="0"/>
              <a:t>“</a:t>
            </a:r>
            <a:r>
              <a:rPr lang="en-US" altLang="ko-KR" dirty="0"/>
              <a:t>Chief” is a common word in the world’s vocabularies – American Indian tribes have chiefs; big industries have Chief Executive Officers, the United States Supreme Court has a Chief Justice, the thousands of African tribes have chiefs, and God’s flock, his Church, has a Chief Shepherd. A chief ranks the highest, and is the person of greatest importance and influence – that’s Jesus, the Chief Shepherd. Scripture knows him also as “The Good Shepherd,” and “The Great Shepherd.” </a:t>
            </a:r>
            <a:endParaRPr lang="en-US" altLang="ko-KR" dirty="0" smtClean="0"/>
          </a:p>
          <a:p>
            <a:pPr fontAlgn="base"/>
            <a:endParaRPr lang="en-US" altLang="ko-KR" dirty="0"/>
          </a:p>
          <a:p>
            <a:pPr fontAlgn="base"/>
            <a:r>
              <a:rPr lang="en-US" altLang="ko-KR" dirty="0"/>
              <a:t>Since naming is the beginning of understanding, the many names of Jesus enable us to begin knowing who he is and what he does – Savior, Immanuel, Lord, Messiah, Master, Rabbi, King, Son of Man, Son of God, Word, Lamb of God, and many more – what a collage of love, power, sacrifice, and deity! His birth divides history into B.C. and A.D. The connection between our Chief and us is direct. His call to us was direct, to the ears of our spirits, though there may have been a human audible voice. Jesus passed off shepherding to Peter and Peter passed it off to the elders, but this did not create a hierarchy of successors. Our Lord uses a human intermediary to get our attention and articulate the call, but the compelling call came directly from Jesus to the ears of our spirits. </a:t>
            </a:r>
          </a:p>
        </p:txBody>
      </p:sp>
    </p:spTree>
    <p:extLst>
      <p:ext uri="{BB962C8B-B14F-4D97-AF65-F5344CB8AC3E}">
        <p14:creationId xmlns:p14="http://schemas.microsoft.com/office/powerpoint/2010/main" val="225132237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b="1" u="dbl" dirty="0">
                <a:solidFill>
                  <a:schemeClr val="bg1"/>
                </a:solidFill>
              </a:rPr>
              <a:t>7. THE CROWN</a:t>
            </a:r>
            <a:r>
              <a:rPr lang="en-US" altLang="ko-KR" b="1" dirty="0">
                <a:solidFill>
                  <a:schemeClr val="bg1"/>
                </a:solidFill>
              </a:rPr>
              <a:t>: </a:t>
            </a:r>
            <a:r>
              <a:rPr lang="en-US" altLang="ko-KR" b="1" i="1" dirty="0">
                <a:solidFill>
                  <a:schemeClr val="bg1"/>
                </a:solidFill>
              </a:rPr>
              <a:t>“YOU WILL RECEIVE A CROWN OF GLORY”</a:t>
            </a:r>
            <a:endParaRPr lang="en-US" altLang="ko-KR" dirty="0">
              <a:solidFill>
                <a:schemeClr val="bg1"/>
              </a:solidFill>
            </a:endParaRP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15</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293850" y="776263"/>
            <a:ext cx="4824536" cy="5447645"/>
          </a:xfrm>
          <a:prstGeom prst="rect">
            <a:avLst/>
          </a:prstGeom>
        </p:spPr>
        <p:txBody>
          <a:bodyPr wrap="square">
            <a:spAutoFit/>
          </a:bodyPr>
          <a:lstStyle/>
          <a:p>
            <a:pPr fontAlgn="base"/>
            <a:r>
              <a:rPr lang="en-US" altLang="ko-KR" sz="1200" dirty="0" smtClean="0"/>
              <a:t>It’s </a:t>
            </a:r>
            <a:r>
              <a:rPr lang="en-US" altLang="ko-KR" sz="1200" dirty="0"/>
              <a:t>confession time: Because of my interest deficit, until very recently I had only a vague notion of what a crown of glory is. Other biblical pursuits had higher priority. But now – WOW! I finally did the research and discovered the treasure I had bypassed. Now I feel about crowns as Paul felt about spiritual gifts – </a:t>
            </a:r>
            <a:r>
              <a:rPr lang="en-US" altLang="ko-KR" sz="1200" i="1" dirty="0"/>
              <a:t>“I do not want you to be ignorant.”</a:t>
            </a:r>
            <a:r>
              <a:rPr lang="en-US" altLang="ko-KR" sz="1200" dirty="0"/>
              <a:t> </a:t>
            </a:r>
            <a:endParaRPr lang="en-US" altLang="ko-KR" sz="1200" dirty="0" smtClean="0"/>
          </a:p>
          <a:p>
            <a:pPr fontAlgn="base"/>
            <a:endParaRPr lang="en-US" altLang="ko-KR" sz="1200" dirty="0"/>
          </a:p>
          <a:p>
            <a:pPr fontAlgn="base"/>
            <a:r>
              <a:rPr lang="en-US" altLang="ko-KR" sz="1200" dirty="0"/>
              <a:t>So, let’s learn about crowns. Because Greek culture had permeated Jewish culture, the New Testament uses olive-leaf crowns earned by the Olympic winners as a metaphor to teach about the Crown of Glory – </a:t>
            </a:r>
            <a:r>
              <a:rPr lang="en-US" altLang="ko-KR" sz="1200" i="1" dirty="0"/>
              <a:t>“When the Chief Shepherd appears, you will receive the crown of glory that will never fade away. </a:t>
            </a:r>
            <a:endParaRPr lang="en-US" altLang="ko-KR" sz="1200" i="1" dirty="0" smtClean="0"/>
          </a:p>
          <a:p>
            <a:pPr fontAlgn="base"/>
            <a:endParaRPr lang="en-US" altLang="ko-KR" sz="1200" dirty="0"/>
          </a:p>
          <a:p>
            <a:pPr fontAlgn="base"/>
            <a:r>
              <a:rPr lang="en-US" altLang="ko-KR" sz="1200" dirty="0"/>
              <a:t>Here’s how to know in advance how we’ll fare when our Master appears: At the end of each day (or week, or month,) take a mental or paper inventory of how well you’re doing. The inventory will affirm you and also give you a chance to correct the deeds not done or done poorly. </a:t>
            </a:r>
            <a:endParaRPr lang="en-US" altLang="ko-KR" sz="1200" dirty="0" smtClean="0"/>
          </a:p>
          <a:p>
            <a:pPr fontAlgn="base"/>
            <a:endParaRPr lang="en-US" altLang="ko-KR" sz="1200" dirty="0"/>
          </a:p>
          <a:p>
            <a:pPr fontAlgn="base"/>
            <a:r>
              <a:rPr lang="en-US" altLang="ko-KR" sz="1200" dirty="0"/>
              <a:t>Lay pastors anticipating the crown, i.e. making sure they are serving their Lord well by pastoring his people well, have much in common with college students approaching their finals – If day by day they do their work well, they will be in good shape, but if they depend on pressure-cooker-last-minute attempts they are in serious trouble. One lay pastor told how much she appreciated the monthly reports: “They help me keep my ministry up to date.” Please note: The crown is not our ticket to heaven, Jesus paid for that; we work to earn a crown so we can honor him by laying it before his throne.</a:t>
            </a:r>
          </a:p>
        </p:txBody>
      </p:sp>
    </p:spTree>
    <p:extLst>
      <p:ext uri="{BB962C8B-B14F-4D97-AF65-F5344CB8AC3E}">
        <p14:creationId xmlns:p14="http://schemas.microsoft.com/office/powerpoint/2010/main" val="426570114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chemeClr val="accent1">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600" b="1" dirty="0">
                <a:solidFill>
                  <a:schemeClr val="bg1"/>
                </a:solidFill>
              </a:rPr>
              <a:t>Sailing the 7C’s of Congregational Care</a:t>
            </a:r>
            <a:endParaRPr lang="en-US" altLang="ko-KR" sz="1600" dirty="0">
              <a:solidFill>
                <a:schemeClr val="bg1"/>
              </a:solidFill>
            </a:endParaRP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12167" y="560238"/>
            <a:ext cx="4824536" cy="6124754"/>
          </a:xfrm>
          <a:prstGeom prst="rect">
            <a:avLst/>
          </a:prstGeom>
        </p:spPr>
        <p:txBody>
          <a:bodyPr wrap="square">
            <a:spAutoFit/>
          </a:bodyPr>
          <a:lstStyle/>
          <a:p>
            <a:pPr algn="ctr" fontAlgn="base" latinLnBrk="0"/>
            <a:r>
              <a:rPr lang="en-US" altLang="ko-KR" dirty="0" smtClean="0"/>
              <a:t>Melvin </a:t>
            </a:r>
            <a:r>
              <a:rPr lang="en-US" altLang="ko-KR" dirty="0"/>
              <a:t>J. </a:t>
            </a:r>
            <a:r>
              <a:rPr lang="en-US" altLang="ko-KR" dirty="0" err="1"/>
              <a:t>Steinbron</a:t>
            </a:r>
            <a:r>
              <a:rPr lang="en-US" altLang="ko-KR" dirty="0"/>
              <a:t> </a:t>
            </a:r>
          </a:p>
          <a:p>
            <a:pPr fontAlgn="base"/>
            <a:r>
              <a:rPr lang="en-US" altLang="ko-KR" b="1" u="dbl" dirty="0"/>
              <a:t>PREVIEW</a:t>
            </a:r>
            <a:r>
              <a:rPr lang="en-US" altLang="ko-KR" dirty="0"/>
              <a:t> </a:t>
            </a:r>
          </a:p>
          <a:p>
            <a:pPr fontAlgn="base"/>
            <a:r>
              <a:rPr lang="en-US" altLang="ko-KR" i="1" dirty="0"/>
              <a:t>To the elders among you, I appeal as a fellow elder, a witness of Christ’s sufferings and one who also will share in the glory to be revealed: Be shepherds of God’s flock that is under your care, serving as overseers – not because you must, but because you are willing, as God wants you to be; not greedy for money, but eager to serve; not lording it over those entrusted to you, but being examples to the flock. And when the Chief Shepherd appears, you will receive a crown of glory that will never fade away. I </a:t>
            </a:r>
            <a:r>
              <a:rPr lang="en-US" altLang="ko-KR" i="1" dirty="0" smtClean="0"/>
              <a:t>Pet.5:1-4</a:t>
            </a:r>
          </a:p>
          <a:p>
            <a:pPr fontAlgn="base"/>
            <a:endParaRPr lang="en-US" altLang="ko-KR" dirty="0"/>
          </a:p>
          <a:p>
            <a:pPr fontAlgn="base"/>
            <a:r>
              <a:rPr lang="en-US" altLang="ko-KR" b="1" u="dbl" dirty="0" smtClean="0"/>
              <a:t>1. THE </a:t>
            </a:r>
            <a:r>
              <a:rPr lang="en-US" altLang="ko-KR" b="1" u="dbl" dirty="0"/>
              <a:t>CALLED</a:t>
            </a:r>
            <a:r>
              <a:rPr lang="en-US" altLang="ko-KR" b="1" dirty="0"/>
              <a:t>:</a:t>
            </a:r>
            <a:r>
              <a:rPr lang="en-US" altLang="ko-KR" dirty="0"/>
              <a:t> “</a:t>
            </a:r>
            <a:r>
              <a:rPr lang="en-US" altLang="ko-KR" i="1" dirty="0"/>
              <a:t>The elders among you</a:t>
            </a:r>
            <a:r>
              <a:rPr lang="en-US" altLang="ko-KR" dirty="0"/>
              <a:t>” God </a:t>
            </a:r>
            <a:r>
              <a:rPr lang="en-US" altLang="ko-KR" b="1" dirty="0"/>
              <a:t>calls </a:t>
            </a:r>
            <a:r>
              <a:rPr lang="en-US" altLang="ko-KR" dirty="0"/>
              <a:t>every Christian to be a minister, </a:t>
            </a:r>
            <a:r>
              <a:rPr lang="en-US" altLang="ko-KR" b="1" dirty="0"/>
              <a:t>assigns </a:t>
            </a:r>
            <a:r>
              <a:rPr lang="en-US" altLang="ko-KR" dirty="0"/>
              <a:t>specific ministries, </a:t>
            </a:r>
            <a:r>
              <a:rPr lang="en-US" altLang="ko-KR" b="1" dirty="0"/>
              <a:t>gives </a:t>
            </a:r>
            <a:r>
              <a:rPr lang="en-US" altLang="ko-KR" dirty="0"/>
              <a:t>spiritual gifts for the ministry, </a:t>
            </a:r>
            <a:r>
              <a:rPr lang="en-US" altLang="ko-KR" b="1" dirty="0"/>
              <a:t>requires </a:t>
            </a:r>
            <a:r>
              <a:rPr lang="en-US" altLang="ko-KR" dirty="0"/>
              <a:t>equipping, and </a:t>
            </a:r>
            <a:r>
              <a:rPr lang="en-US" altLang="ko-KR" b="1" dirty="0"/>
              <a:t>holds </a:t>
            </a:r>
            <a:r>
              <a:rPr lang="en-US" altLang="ko-KR" dirty="0"/>
              <a:t>each accountable for quality and completion</a:t>
            </a:r>
            <a:r>
              <a:rPr lang="en-US" altLang="ko-KR" dirty="0" smtClean="0"/>
              <a:t>.</a:t>
            </a:r>
          </a:p>
          <a:p>
            <a:pPr fontAlgn="base"/>
            <a:endParaRPr lang="en-US" altLang="ko-KR" dirty="0"/>
          </a:p>
          <a:p>
            <a:pPr fontAlgn="base"/>
            <a:r>
              <a:rPr lang="en-US" altLang="ko-KR" b="1" u="dbl" dirty="0" smtClean="0"/>
              <a:t>2. THE </a:t>
            </a:r>
            <a:r>
              <a:rPr lang="en-US" altLang="ko-KR" b="1" u="dbl" dirty="0"/>
              <a:t>CALLER</a:t>
            </a:r>
            <a:r>
              <a:rPr lang="en-US" altLang="ko-KR" b="1" dirty="0"/>
              <a:t>:</a:t>
            </a:r>
            <a:r>
              <a:rPr lang="en-US" altLang="ko-KR" dirty="0"/>
              <a:t> </a:t>
            </a:r>
            <a:r>
              <a:rPr lang="en-US" altLang="ko-KR" i="1" dirty="0"/>
              <a:t>“a fellow elder” </a:t>
            </a:r>
            <a:r>
              <a:rPr lang="en-US" altLang="ko-KR" dirty="0"/>
              <a:t>Peter–a disciple, an apostle and an elder– is the Caller…along with Jesus, who, having ascended into heaven, sent his Spirit to </a:t>
            </a:r>
            <a:r>
              <a:rPr lang="en-US" altLang="ko-KR" i="1" dirty="0"/>
              <a:t>“take what is mine and make it known to you</a:t>
            </a:r>
            <a:r>
              <a:rPr lang="en-US" altLang="ko-KR" i="1" dirty="0" smtClean="0"/>
              <a:t>.”</a:t>
            </a:r>
          </a:p>
          <a:p>
            <a:pPr fontAlgn="base"/>
            <a:endParaRPr lang="en-US" altLang="ko-KR" dirty="0"/>
          </a:p>
          <a:p>
            <a:pPr fontAlgn="base"/>
            <a:r>
              <a:rPr lang="en-US" altLang="ko-KR" b="1" u="dbl" dirty="0" smtClean="0"/>
              <a:t>3. THE </a:t>
            </a:r>
            <a:r>
              <a:rPr lang="en-US" altLang="ko-KR" b="1" u="dbl" dirty="0"/>
              <a:t>CALL</a:t>
            </a:r>
            <a:r>
              <a:rPr lang="en-US" altLang="ko-KR" b="1" dirty="0"/>
              <a:t>:</a:t>
            </a:r>
            <a:r>
              <a:rPr lang="en-US" altLang="ko-KR" dirty="0"/>
              <a:t> </a:t>
            </a:r>
            <a:r>
              <a:rPr lang="en-US" altLang="ko-KR" i="1" dirty="0"/>
              <a:t>“Be shepherds” </a:t>
            </a:r>
            <a:r>
              <a:rPr lang="en-US" altLang="ko-KR" b="1" dirty="0"/>
              <a:t>Jesus is Lord</a:t>
            </a:r>
            <a:r>
              <a:rPr lang="en-US" altLang="ko-KR" dirty="0"/>
              <a:t>– He has authority to summon and issue orders to individuals, who, if they obey</a:t>
            </a:r>
            <a:r>
              <a:rPr lang="en-US" altLang="ko-KR" dirty="0" smtClean="0"/>
              <a:t>,“ </a:t>
            </a:r>
            <a:r>
              <a:rPr lang="en-US" altLang="ko-KR" i="1" dirty="0" smtClean="0"/>
              <a:t>have </a:t>
            </a:r>
            <a:r>
              <a:rPr lang="en-US" altLang="ko-KR" i="1" dirty="0"/>
              <a:t>life</a:t>
            </a:r>
            <a:r>
              <a:rPr lang="en-US" altLang="ko-KR" dirty="0"/>
              <a:t>, </a:t>
            </a:r>
            <a:r>
              <a:rPr lang="en-US" altLang="ko-KR" i="1" dirty="0"/>
              <a:t>and have it to the full, ”</a:t>
            </a:r>
            <a:r>
              <a:rPr lang="en-US" altLang="ko-KR" dirty="0"/>
              <a:t>but if they disobey, do so at their own peril.</a:t>
            </a:r>
          </a:p>
        </p:txBody>
      </p:sp>
    </p:spTree>
    <p:extLst>
      <p:ext uri="{BB962C8B-B14F-4D97-AF65-F5344CB8AC3E}">
        <p14:creationId xmlns:p14="http://schemas.microsoft.com/office/powerpoint/2010/main" val="287825930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3</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12167" y="704254"/>
            <a:ext cx="4752528" cy="6186309"/>
          </a:xfrm>
          <a:prstGeom prst="rect">
            <a:avLst/>
          </a:prstGeom>
        </p:spPr>
        <p:txBody>
          <a:bodyPr wrap="square">
            <a:spAutoFit/>
          </a:bodyPr>
          <a:lstStyle/>
          <a:p>
            <a:pPr fontAlgn="base"/>
            <a:r>
              <a:rPr lang="en-US" altLang="ko-KR" b="1" u="sng" dirty="0" smtClean="0"/>
              <a:t>4. THE </a:t>
            </a:r>
            <a:r>
              <a:rPr lang="en-US" altLang="ko-KR" b="1" u="sng" dirty="0"/>
              <a:t>CONGREGATION</a:t>
            </a:r>
            <a:r>
              <a:rPr lang="en-US" altLang="ko-KR" b="1" dirty="0"/>
              <a:t>:</a:t>
            </a:r>
            <a:r>
              <a:rPr lang="en-US" altLang="ko-KR" dirty="0"/>
              <a:t> </a:t>
            </a:r>
            <a:r>
              <a:rPr lang="en-US" altLang="ko-KR" sz="1200" i="1" dirty="0"/>
              <a:t>“God’s flock” </a:t>
            </a:r>
            <a:r>
              <a:rPr lang="en-US" altLang="ko-KR" sz="1200" dirty="0"/>
              <a:t>God so loved the world that he gave his one and only Son…to be the Savior of the world and the Head of his Church. His command to Peter, </a:t>
            </a:r>
            <a:r>
              <a:rPr lang="en-US" altLang="ko-KR" sz="1200" i="1" dirty="0"/>
              <a:t>“Take care of my sheep, ”</a:t>
            </a:r>
            <a:r>
              <a:rPr lang="en-US" altLang="ko-KR" sz="1200" dirty="0"/>
              <a:t>revealed the passion of his heart–for selected followers to love and care for his people.</a:t>
            </a:r>
          </a:p>
          <a:p>
            <a:pPr fontAlgn="base"/>
            <a:endParaRPr lang="en-US" altLang="ko-KR" b="1" u="dbl" dirty="0" smtClean="0"/>
          </a:p>
          <a:p>
            <a:pPr fontAlgn="base"/>
            <a:r>
              <a:rPr lang="en-US" altLang="ko-KR" b="1" u="dbl" dirty="0" smtClean="0"/>
              <a:t>5. THE </a:t>
            </a:r>
            <a:r>
              <a:rPr lang="en-US" altLang="ko-KR" b="1" u="dbl" dirty="0"/>
              <a:t>CARE</a:t>
            </a:r>
            <a:r>
              <a:rPr lang="en-US" altLang="ko-KR" b="1" dirty="0"/>
              <a:t>: </a:t>
            </a:r>
            <a:r>
              <a:rPr lang="en-US" altLang="ko-KR" sz="1200" i="1" dirty="0"/>
              <a:t>“Under your care…. Entrusted to you” </a:t>
            </a:r>
            <a:r>
              <a:rPr lang="en-US" altLang="ko-KR" sz="1200" dirty="0"/>
              <a:t>The ministry leaders are to define shepherding, develop strategy and design a structure which gives form to the definition and a program to activate the strategy. The caregiver’s task is P A C E – </a:t>
            </a:r>
            <a:r>
              <a:rPr lang="en-US" altLang="ko-KR" sz="1200" b="1" dirty="0"/>
              <a:t>P</a:t>
            </a:r>
            <a:r>
              <a:rPr lang="en-US" altLang="ko-KR" sz="1200" dirty="0"/>
              <a:t>ray, </a:t>
            </a:r>
            <a:r>
              <a:rPr lang="en-US" altLang="ko-KR" sz="1200" b="1" dirty="0"/>
              <a:t>A</a:t>
            </a:r>
            <a:r>
              <a:rPr lang="en-US" altLang="ko-KR" sz="1200" dirty="0"/>
              <a:t>vailable, </a:t>
            </a:r>
            <a:r>
              <a:rPr lang="en-US" altLang="ko-KR" sz="1200" b="1" dirty="0"/>
              <a:t>C</a:t>
            </a:r>
            <a:r>
              <a:rPr lang="en-US" altLang="ko-KR" sz="1200" dirty="0"/>
              <a:t>ontact, </a:t>
            </a:r>
            <a:r>
              <a:rPr lang="en-US" altLang="ko-KR" sz="1200" b="1" dirty="0"/>
              <a:t>E</a:t>
            </a:r>
            <a:r>
              <a:rPr lang="en-US" altLang="ko-KR" sz="1200" dirty="0"/>
              <a:t>xample. The triad, </a:t>
            </a:r>
            <a:r>
              <a:rPr lang="en-US" altLang="ko-KR" sz="1200" i="1" dirty="0"/>
              <a:t>willing-eager-exemplary, </a:t>
            </a:r>
            <a:r>
              <a:rPr lang="en-US" altLang="ko-KR" sz="1200" dirty="0"/>
              <a:t>is the hallmark of a pastoral care giver(shepherd). </a:t>
            </a:r>
            <a:endParaRPr lang="en-US" altLang="ko-KR" sz="1200" dirty="0" smtClean="0"/>
          </a:p>
          <a:p>
            <a:pPr fontAlgn="base"/>
            <a:endParaRPr lang="en-US" altLang="ko-KR" sz="1200" dirty="0"/>
          </a:p>
          <a:p>
            <a:pPr fontAlgn="base"/>
            <a:r>
              <a:rPr lang="en-US" altLang="ko-KR" b="1" u="dbl" dirty="0" smtClean="0"/>
              <a:t>6. THE </a:t>
            </a:r>
            <a:r>
              <a:rPr lang="en-US" altLang="ko-KR" b="1" u="dbl" dirty="0"/>
              <a:t>CHIEF</a:t>
            </a:r>
            <a:r>
              <a:rPr lang="en-US" altLang="ko-KR" b="1" dirty="0"/>
              <a:t>:</a:t>
            </a:r>
            <a:r>
              <a:rPr lang="en-US" altLang="ko-KR" dirty="0"/>
              <a:t> </a:t>
            </a:r>
            <a:r>
              <a:rPr lang="en-US" altLang="ko-KR" sz="1200" i="1" dirty="0"/>
              <a:t>“When the Chief Shepherd appears” </a:t>
            </a:r>
            <a:r>
              <a:rPr lang="en-US" altLang="ko-KR" sz="1200" dirty="0"/>
              <a:t>Someone has to be in charge–It’s Jesus, Lord overall, who is also Chief Shepherd, Good </a:t>
            </a:r>
            <a:r>
              <a:rPr lang="en-US" altLang="ko-KR" sz="1200" dirty="0" smtClean="0"/>
              <a:t>Shepherd</a:t>
            </a:r>
            <a:r>
              <a:rPr lang="en-US" altLang="ko-KR" sz="1200" dirty="0"/>
              <a:t>, Savior of the world, Head of the Church, and the Coming One</a:t>
            </a:r>
            <a:r>
              <a:rPr lang="en-US" altLang="ko-KR" sz="1200" dirty="0" smtClean="0"/>
              <a:t>.</a:t>
            </a:r>
          </a:p>
          <a:p>
            <a:pPr fontAlgn="base"/>
            <a:endParaRPr lang="en-US" altLang="ko-KR" sz="1200" dirty="0"/>
          </a:p>
          <a:p>
            <a:pPr fontAlgn="base"/>
            <a:r>
              <a:rPr lang="en-US" altLang="ko-KR" b="1" u="dbl" dirty="0" smtClean="0"/>
              <a:t>7. THE </a:t>
            </a:r>
            <a:r>
              <a:rPr lang="en-US" altLang="ko-KR" b="1" u="dbl" dirty="0"/>
              <a:t>CROWN</a:t>
            </a:r>
            <a:r>
              <a:rPr lang="en-US" altLang="ko-KR" b="1" dirty="0"/>
              <a:t>:</a:t>
            </a:r>
            <a:r>
              <a:rPr lang="en-US" altLang="ko-KR" dirty="0"/>
              <a:t> </a:t>
            </a:r>
            <a:r>
              <a:rPr lang="en-US" altLang="ko-KR" sz="1200" i="1" dirty="0"/>
              <a:t>“You will receive a crown of glory” </a:t>
            </a:r>
            <a:r>
              <a:rPr lang="en-US" altLang="ko-KR" sz="1200" dirty="0"/>
              <a:t>This is a treasured intangible award of incalculable worth which will not tarnish, which is in the same genre as faith, hope and love, and which will be cherished </a:t>
            </a:r>
            <a:r>
              <a:rPr lang="en-US" altLang="ko-KR" sz="1200" dirty="0" err="1"/>
              <a:t>aeons</a:t>
            </a:r>
            <a:r>
              <a:rPr lang="en-US" altLang="ko-KR" sz="1200" dirty="0"/>
              <a:t> after all material and physical valuables have returned to dust</a:t>
            </a:r>
            <a:r>
              <a:rPr lang="en-US" altLang="ko-KR" sz="1200" dirty="0" smtClean="0"/>
              <a:t>.</a:t>
            </a:r>
          </a:p>
          <a:p>
            <a:pPr fontAlgn="base"/>
            <a:endParaRPr lang="en-US" altLang="ko-KR" sz="1200" dirty="0"/>
          </a:p>
          <a:p>
            <a:pPr algn="ctr" fontAlgn="base" latinLnBrk="0"/>
            <a:r>
              <a:rPr lang="en-US" altLang="ko-KR" b="1" u="dbl" dirty="0"/>
              <a:t>SAILING THE 7C’s OF CONGREGATIONAL CARE</a:t>
            </a:r>
            <a:endParaRPr lang="en-US" altLang="ko-KR" sz="1200" dirty="0"/>
          </a:p>
          <a:p>
            <a:pPr algn="ctr" fontAlgn="base" latinLnBrk="0"/>
            <a:r>
              <a:rPr lang="en-US" altLang="ko-KR" sz="1200" dirty="0"/>
              <a:t>(Your Adventurous Voyage of a Lifetime – Navigating </a:t>
            </a:r>
          </a:p>
          <a:p>
            <a:pPr algn="ctr" fontAlgn="base" latinLnBrk="0"/>
            <a:r>
              <a:rPr lang="en-US" altLang="ko-KR" sz="1200" dirty="0"/>
              <a:t>I Peter 5:1-4) </a:t>
            </a:r>
          </a:p>
          <a:p>
            <a:pPr fontAlgn="base"/>
            <a:r>
              <a:rPr lang="en-US" altLang="ko-KR" sz="1200" dirty="0"/>
              <a:t>“Hey, I’m only a layman,” Joe replied defensively when Marty, the leader of the church’s Lay Pastors Ministry, asked him to pray about being a lay pastor. “That’s why we hire a pastor isn’t it, to do the pastoring.”</a:t>
            </a:r>
          </a:p>
        </p:txBody>
      </p:sp>
    </p:spTree>
    <p:extLst>
      <p:ext uri="{BB962C8B-B14F-4D97-AF65-F5344CB8AC3E}">
        <p14:creationId xmlns:p14="http://schemas.microsoft.com/office/powerpoint/2010/main" val="76010538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4</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204583" y="1136303"/>
            <a:ext cx="4879962" cy="5109091"/>
          </a:xfrm>
          <a:prstGeom prst="rect">
            <a:avLst/>
          </a:prstGeom>
        </p:spPr>
        <p:txBody>
          <a:bodyPr wrap="square">
            <a:spAutoFit/>
          </a:bodyPr>
          <a:lstStyle/>
          <a:p>
            <a:pPr fontAlgn="base"/>
            <a:r>
              <a:rPr lang="en-US" altLang="ko-KR" sz="1200" dirty="0"/>
              <a:t>Marty sort of agreed with him, “Our pastor does what we hired him to do, but clergy pastoring is different from lay pastoring. We’re both on the church’s congregational care team, each playing the position he or she is best at. Our pastor has his calling and we have ours.” Joe’s next question may have covertly signaled his interest, “What’s the difference?” </a:t>
            </a:r>
            <a:endParaRPr lang="en-US" altLang="ko-KR" sz="1200" dirty="0" smtClean="0"/>
          </a:p>
          <a:p>
            <a:pPr fontAlgn="base"/>
            <a:endParaRPr lang="en-US" altLang="ko-KR" sz="1200" dirty="0"/>
          </a:p>
          <a:p>
            <a:pPr fontAlgn="base"/>
            <a:r>
              <a:rPr lang="en-US" altLang="ko-KR" sz="1200" dirty="0"/>
              <a:t>“Very briefly, Joe, because we’ve both got to get back to work. The difference is this: our pastor cares for the congregation as a whole, lay pastors care for the congregation one individual at a time. Our pastor has 450 </a:t>
            </a:r>
            <a:r>
              <a:rPr lang="en-US" altLang="ko-KR" sz="1200" dirty="0" err="1"/>
              <a:t>peo-ple</a:t>
            </a:r>
            <a:r>
              <a:rPr lang="en-US" altLang="ko-KR" sz="1200" dirty="0"/>
              <a:t> in his flock. My flock has 18 people from five households in it. There’s no way Pastor Tom can even remember the names of 450 people let alone cultivate personal relationships, give unhurried one-on-one attention, know each one well enough to pray for specific needs and celebrate special events. </a:t>
            </a:r>
            <a:endParaRPr lang="en-US" altLang="ko-KR" sz="1200" dirty="0" smtClean="0"/>
          </a:p>
          <a:p>
            <a:pPr fontAlgn="base"/>
            <a:endParaRPr lang="en-US" altLang="ko-KR" sz="1200" dirty="0"/>
          </a:p>
          <a:p>
            <a:pPr fontAlgn="base"/>
            <a:r>
              <a:rPr lang="en-US" altLang="ko-KR" sz="1200" dirty="0"/>
              <a:t>“We call this lay-clergy partnership </a:t>
            </a:r>
            <a:r>
              <a:rPr lang="en-US" altLang="ko-KR" sz="1200" i="1" dirty="0"/>
              <a:t>decentralized pastoral care.</a:t>
            </a:r>
            <a:r>
              <a:rPr lang="en-US" altLang="ko-KR" sz="1200" dirty="0"/>
              <a:t> The Bible issues the order and gives us a model, and the Lay Pastors Ministry, Inc. – a national organization – gives us help. Thanks for listening, Joe. Let’s get together for lunch sometime next week to talk further, okay?” Marty sensed an encouraging tone in Joe’s reply, “Okay, give me a call</a:t>
            </a:r>
            <a:r>
              <a:rPr lang="en-US" altLang="ko-KR" sz="1200" dirty="0" smtClean="0"/>
              <a:t>.”</a:t>
            </a:r>
          </a:p>
          <a:p>
            <a:pPr fontAlgn="base"/>
            <a:endParaRPr lang="en-US" altLang="ko-KR" sz="1200" dirty="0"/>
          </a:p>
          <a:p>
            <a:pPr fontAlgn="base"/>
            <a:r>
              <a:rPr lang="en-US" altLang="ko-KR" sz="1200" dirty="0"/>
              <a:t>When they meet, Marty plans to tell about SAILING THE 7 C’s Pastor Tom taught at the last Lay Pastors Equipping Event: The </a:t>
            </a:r>
            <a:r>
              <a:rPr lang="en-US" altLang="ko-KR" sz="1200" b="1" dirty="0"/>
              <a:t>C</a:t>
            </a:r>
            <a:r>
              <a:rPr lang="en-US" altLang="ko-KR" sz="1200" dirty="0"/>
              <a:t>alled…The </a:t>
            </a:r>
            <a:r>
              <a:rPr lang="en-US" altLang="ko-KR" sz="1200" b="1" dirty="0"/>
              <a:t>C</a:t>
            </a:r>
            <a:r>
              <a:rPr lang="en-US" altLang="ko-KR" sz="1200" dirty="0"/>
              <a:t>all-</a:t>
            </a:r>
            <a:r>
              <a:rPr lang="en-US" altLang="ko-KR" sz="1200" dirty="0" err="1"/>
              <a:t>er</a:t>
            </a:r>
            <a:r>
              <a:rPr lang="en-US" altLang="ko-KR" sz="1200" dirty="0"/>
              <a:t>…The </a:t>
            </a:r>
            <a:r>
              <a:rPr lang="en-US" altLang="ko-KR" sz="1200" b="1" dirty="0"/>
              <a:t>C</a:t>
            </a:r>
            <a:r>
              <a:rPr lang="en-US" altLang="ko-KR" sz="1200" dirty="0"/>
              <a:t>all…The </a:t>
            </a:r>
            <a:r>
              <a:rPr lang="en-US" altLang="ko-KR" sz="1200" b="1" dirty="0"/>
              <a:t>C</a:t>
            </a:r>
            <a:r>
              <a:rPr lang="en-US" altLang="ko-KR" sz="1200" dirty="0"/>
              <a:t>ongregation…The </a:t>
            </a:r>
            <a:r>
              <a:rPr lang="en-US" altLang="ko-KR" sz="1200" b="1" dirty="0"/>
              <a:t>C</a:t>
            </a:r>
            <a:r>
              <a:rPr lang="en-US" altLang="ko-KR" sz="1200" dirty="0"/>
              <a:t>are…The </a:t>
            </a:r>
            <a:r>
              <a:rPr lang="en-US" altLang="ko-KR" sz="1200" b="1" dirty="0"/>
              <a:t>C</a:t>
            </a:r>
            <a:r>
              <a:rPr lang="en-US" altLang="ko-KR" sz="1200" dirty="0"/>
              <a:t>hief…The </a:t>
            </a:r>
            <a:r>
              <a:rPr lang="en-US" altLang="ko-KR" sz="1200" b="1" dirty="0"/>
              <a:t>C</a:t>
            </a:r>
            <a:r>
              <a:rPr lang="en-US" altLang="ko-KR" sz="1200" dirty="0"/>
              <a:t>rown</a:t>
            </a:r>
            <a:r>
              <a:rPr lang="en-US" altLang="ko-KR" dirty="0" smtClean="0"/>
              <a:t>.</a:t>
            </a:r>
            <a:endParaRPr lang="en-US" altLang="ko-KR" dirty="0"/>
          </a:p>
        </p:txBody>
      </p:sp>
    </p:spTree>
    <p:extLst>
      <p:ext uri="{BB962C8B-B14F-4D97-AF65-F5344CB8AC3E}">
        <p14:creationId xmlns:p14="http://schemas.microsoft.com/office/powerpoint/2010/main" val="90811145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5</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184733" y="560240"/>
            <a:ext cx="4951970" cy="6093976"/>
          </a:xfrm>
          <a:prstGeom prst="rect">
            <a:avLst/>
          </a:prstGeom>
        </p:spPr>
        <p:txBody>
          <a:bodyPr wrap="square">
            <a:spAutoFit/>
          </a:bodyPr>
          <a:lstStyle/>
          <a:p>
            <a:pPr fontAlgn="base"/>
            <a:r>
              <a:rPr lang="en-US" altLang="ko-KR" dirty="0"/>
              <a:t>Stay on board for the total voyage, it’ll be fun as well as productive because there’s more to lay pastoral care than meets the eye. We’ll need Scripture, the Holy Spirit, our intellect and passion (head and heart) to understand this divine-human adventure. I hope you like to chew because this treatise has more meat than milk. Some readers may not be ready for it. Unlike the TV disclaimer preceding </a:t>
            </a:r>
            <a:r>
              <a:rPr lang="en-US" altLang="ko-KR" i="1" dirty="0"/>
              <a:t>The Hour of Power </a:t>
            </a:r>
            <a:r>
              <a:rPr lang="en-US" altLang="ko-KR" dirty="0"/>
              <a:t>every Sunday</a:t>
            </a:r>
            <a:r>
              <a:rPr lang="en-US" altLang="ko-KR" i="1" dirty="0"/>
              <a:t>, </a:t>
            </a:r>
            <a:r>
              <a:rPr lang="en-US" altLang="ko-KR" dirty="0"/>
              <a:t>“This is a sponsored program, KMSP is not responsible for its content,” I take responsibility for the content of this treatise. It’s how I understand lay ministry. </a:t>
            </a:r>
            <a:r>
              <a:rPr lang="en-US" altLang="ko-KR" i="1" dirty="0" err="1"/>
              <a:t>Bonvoyage</a:t>
            </a:r>
            <a:r>
              <a:rPr lang="en-US" altLang="ko-KR" i="1" dirty="0" smtClean="0"/>
              <a:t>!</a:t>
            </a:r>
          </a:p>
          <a:p>
            <a:pPr fontAlgn="base"/>
            <a:endParaRPr lang="en-US" altLang="ko-KR" sz="1200" dirty="0"/>
          </a:p>
          <a:p>
            <a:pPr fontAlgn="base"/>
            <a:r>
              <a:rPr lang="en-US" altLang="ko-KR" b="1" u="dbl" dirty="0" smtClean="0"/>
              <a:t>1. THE </a:t>
            </a:r>
            <a:r>
              <a:rPr lang="en-US" altLang="ko-KR" b="1" u="dbl" dirty="0"/>
              <a:t>CALLED</a:t>
            </a:r>
            <a:r>
              <a:rPr lang="en-US" altLang="ko-KR" b="1" dirty="0"/>
              <a:t>: “</a:t>
            </a:r>
            <a:r>
              <a:rPr lang="en-US" altLang="ko-KR" b="1" i="1" dirty="0"/>
              <a:t>THE ELDERS AMONG YOU</a:t>
            </a:r>
            <a:r>
              <a:rPr lang="en-US" altLang="ko-KR" b="1" dirty="0"/>
              <a:t>”</a:t>
            </a:r>
            <a:endParaRPr lang="en-US" altLang="ko-KR" dirty="0"/>
          </a:p>
          <a:p>
            <a:pPr fontAlgn="base"/>
            <a:r>
              <a:rPr lang="en-US" altLang="ko-KR" dirty="0"/>
              <a:t>Who and what are elders? We need to know because their counterparts are urgently needed in 21</a:t>
            </a:r>
            <a:r>
              <a:rPr lang="en-US" altLang="ko-KR" baseline="30000" dirty="0"/>
              <a:t>st</a:t>
            </a:r>
            <a:r>
              <a:rPr lang="en-US" altLang="ko-KR" dirty="0"/>
              <a:t>century churches if members are to be loved and cared for as Jesus himself would love and care for them. </a:t>
            </a:r>
            <a:endParaRPr lang="en-US" altLang="ko-KR" dirty="0" smtClean="0"/>
          </a:p>
          <a:p>
            <a:pPr fontAlgn="base"/>
            <a:endParaRPr lang="en-US" altLang="ko-KR" dirty="0"/>
          </a:p>
          <a:p>
            <a:pPr fontAlgn="base"/>
            <a:r>
              <a:rPr lang="en-US" altLang="ko-KR" dirty="0"/>
              <a:t>First, </a:t>
            </a:r>
            <a:r>
              <a:rPr lang="en-US" altLang="ko-KR" b="1" dirty="0"/>
              <a:t>who </a:t>
            </a:r>
            <a:r>
              <a:rPr lang="en-US" altLang="ko-KR" dirty="0"/>
              <a:t>are elders? They are “</a:t>
            </a:r>
            <a:r>
              <a:rPr lang="en-US" altLang="ko-KR" i="1" dirty="0"/>
              <a:t>among you</a:t>
            </a:r>
            <a:r>
              <a:rPr lang="en-US" altLang="ko-KR" dirty="0" smtClean="0"/>
              <a:t>,” not </a:t>
            </a:r>
            <a:r>
              <a:rPr lang="en-US" altLang="ko-KR" i="1" dirty="0"/>
              <a:t>over </a:t>
            </a:r>
            <a:r>
              <a:rPr lang="en-US" altLang="ko-KR" dirty="0"/>
              <a:t>you. They are laity, not clergy – people of the pew, not people of the pulpit. Look around you next Sunday as you worship, all are ministers. Some are called to the ministry of pastoral care, aka shepherding, others are called to other ministries. They are fellow members, not church professionals, not seminary trained, but Christian brothers and sisters who, like you, love their Lord, love their church, and, if they are lay pastors, love the people in their flocks. </a:t>
            </a:r>
            <a:endParaRPr lang="en-US" altLang="ko-KR" dirty="0" smtClean="0"/>
          </a:p>
          <a:p>
            <a:pPr fontAlgn="base"/>
            <a:endParaRPr lang="en-US" altLang="ko-KR" dirty="0"/>
          </a:p>
        </p:txBody>
      </p:sp>
    </p:spTree>
    <p:extLst>
      <p:ext uri="{BB962C8B-B14F-4D97-AF65-F5344CB8AC3E}">
        <p14:creationId xmlns:p14="http://schemas.microsoft.com/office/powerpoint/2010/main" val="288669347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-contents</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6</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12167" y="560239"/>
            <a:ext cx="4824536" cy="5878532"/>
          </a:xfrm>
          <a:prstGeom prst="rect">
            <a:avLst/>
          </a:prstGeom>
        </p:spPr>
        <p:txBody>
          <a:bodyPr wrap="square">
            <a:spAutoFit/>
          </a:bodyPr>
          <a:lstStyle/>
          <a:p>
            <a:pPr fontAlgn="base"/>
            <a:r>
              <a:rPr lang="en-US" altLang="ko-KR" dirty="0"/>
              <a:t>Second, </a:t>
            </a:r>
            <a:r>
              <a:rPr lang="en-US" altLang="ko-KR" sz="1200" b="1" dirty="0"/>
              <a:t>what </a:t>
            </a:r>
            <a:r>
              <a:rPr lang="en-US" altLang="ko-KR" sz="1200" dirty="0"/>
              <a:t>are elders? The Greek word translated </a:t>
            </a:r>
            <a:r>
              <a:rPr lang="en-US" altLang="ko-KR" sz="1200" i="1" dirty="0"/>
              <a:t>elder </a:t>
            </a:r>
            <a:r>
              <a:rPr lang="en-US" altLang="ko-KR" sz="1200" dirty="0"/>
              <a:t>is </a:t>
            </a:r>
            <a:r>
              <a:rPr lang="en-US" altLang="ko-KR" sz="1200" i="1" dirty="0" err="1"/>
              <a:t>presbuteros</a:t>
            </a:r>
            <a:r>
              <a:rPr lang="en-US" altLang="ko-KR" sz="1200" i="1" dirty="0"/>
              <a:t>, </a:t>
            </a:r>
            <a:r>
              <a:rPr lang="en-US" altLang="ko-KR" sz="1200" dirty="0"/>
              <a:t>meaning </a:t>
            </a:r>
            <a:r>
              <a:rPr lang="en-US" altLang="ko-KR" sz="1200" i="1" dirty="0"/>
              <a:t>older</a:t>
            </a:r>
            <a:r>
              <a:rPr lang="en-US" altLang="ko-KR" sz="1200" dirty="0"/>
              <a:t>. It’s theologically okay to think of older people’s </a:t>
            </a:r>
            <a:r>
              <a:rPr lang="en-US" altLang="ko-KR" sz="1200" i="1" dirty="0"/>
              <a:t>qualities</a:t>
            </a:r>
            <a:r>
              <a:rPr lang="en-US" altLang="ko-KR" sz="1200" dirty="0"/>
              <a:t> rather than age, then look for those qualities in lay pastors. After all, John, one of Jesus’ favorite disciples, was a very young man, and Peter, whom Jesus ordered, “Take care of my sheep,” could not have been much older. Let’s look at a few of the qualities the Apostle Paul looked for in elders: </a:t>
            </a:r>
            <a:r>
              <a:rPr lang="en-US" altLang="ko-KR" sz="1200" i="1" dirty="0"/>
              <a:t>blameless, not a drunk, not violent, not dishonest, loves what is good, hospitable, self-controlled, upright, disciplined and holds firmly to sound doctrine.</a:t>
            </a:r>
            <a:r>
              <a:rPr lang="en-US" altLang="ko-KR" sz="1200" dirty="0"/>
              <a:t> In short, elders are ordinary church members, true believers who show some signs of maturity, love God, love people, have a good reputation, and do not object to being held accountable for fulfilling their call. </a:t>
            </a:r>
            <a:endParaRPr lang="en-US" altLang="ko-KR" sz="1200" dirty="0" smtClean="0"/>
          </a:p>
          <a:p>
            <a:pPr fontAlgn="base"/>
            <a:endParaRPr lang="en-US" altLang="ko-KR" dirty="0"/>
          </a:p>
          <a:p>
            <a:pPr fontAlgn="base"/>
            <a:r>
              <a:rPr lang="en-US" altLang="ko-KR" sz="1200" dirty="0"/>
              <a:t>Jesus “handed off” (a football term) his shepherding to Peter. 30 years later, because the Church was exploding numerically and geographically, the only way Peter could be true to Jesus’ command was to hand shepherding off to pastorally gifted lay people in all the churches. This is also the only way 21</a:t>
            </a:r>
            <a:r>
              <a:rPr lang="en-US" altLang="ko-KR" sz="1200" baseline="30000" dirty="0"/>
              <a:t>st </a:t>
            </a:r>
            <a:r>
              <a:rPr lang="en-US" altLang="ko-KR" sz="1200" dirty="0"/>
              <a:t>century pastors can be true to their shepherding assignment. Listen to God when you pray about being a lay pastor because he calls you and all Christians to do ministry of one kind or another. Your call may be to the ministry of shepherding – the Lay Pastors Ministry</a:t>
            </a:r>
            <a:r>
              <a:rPr lang="en-US" altLang="ko-KR" sz="1200" dirty="0" smtClean="0"/>
              <a:t>.</a:t>
            </a:r>
          </a:p>
          <a:p>
            <a:pPr fontAlgn="base"/>
            <a:endParaRPr lang="en-US" altLang="ko-KR" sz="1200" dirty="0"/>
          </a:p>
          <a:p>
            <a:pPr fontAlgn="base"/>
            <a:r>
              <a:rPr lang="en-US" altLang="ko-KR" sz="1200" dirty="0"/>
              <a:t>Conventional wisdom has some people called and others not, this wisdom </a:t>
            </a:r>
            <a:r>
              <a:rPr lang="en-US" altLang="ko-KR" sz="1200" i="1" dirty="0"/>
              <a:t>is not </a:t>
            </a:r>
            <a:r>
              <a:rPr lang="en-US" altLang="ko-KR" sz="1200" dirty="0"/>
              <a:t>from God. Biblical wisdom has every Christian divinely called, this wisdom </a:t>
            </a:r>
            <a:r>
              <a:rPr lang="en-US" altLang="ko-KR" sz="1200" i="1" dirty="0"/>
              <a:t>is </a:t>
            </a:r>
            <a:r>
              <a:rPr lang="en-US" altLang="ko-KR" sz="1200" dirty="0"/>
              <a:t>from God. The Church was plagued by conventional wisdom for centuries. Around 1950 the Church, reawakened to the Biblical wisdom, began giving ministry to the people and is continuing to do so at warp speed. </a:t>
            </a:r>
          </a:p>
        </p:txBody>
      </p:sp>
    </p:spTree>
    <p:extLst>
      <p:ext uri="{BB962C8B-B14F-4D97-AF65-F5344CB8AC3E}">
        <p14:creationId xmlns:p14="http://schemas.microsoft.com/office/powerpoint/2010/main" val="370258117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7</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89276" y="776263"/>
            <a:ext cx="4752528" cy="5047536"/>
          </a:xfrm>
          <a:prstGeom prst="rect">
            <a:avLst/>
          </a:prstGeom>
        </p:spPr>
        <p:txBody>
          <a:bodyPr wrap="square">
            <a:spAutoFit/>
          </a:bodyPr>
          <a:lstStyle/>
          <a:p>
            <a:pPr fontAlgn="base"/>
            <a:r>
              <a:rPr lang="en-US" altLang="ko-KR" b="1" u="dbl" dirty="0" smtClean="0"/>
              <a:t>2. THE </a:t>
            </a:r>
            <a:r>
              <a:rPr lang="en-US" altLang="ko-KR" b="1" u="dbl" dirty="0"/>
              <a:t>CALLER</a:t>
            </a:r>
            <a:r>
              <a:rPr lang="en-US" altLang="ko-KR" b="1" dirty="0"/>
              <a:t>: “</a:t>
            </a:r>
            <a:r>
              <a:rPr lang="en-US" altLang="ko-KR" b="1" i="1" dirty="0"/>
              <a:t>A FELLOW ELDER</a:t>
            </a:r>
            <a:r>
              <a:rPr lang="en-US" altLang="ko-KR" b="1" dirty="0"/>
              <a:t>”</a:t>
            </a:r>
            <a:r>
              <a:rPr lang="en-US" altLang="ko-KR" dirty="0"/>
              <a:t> </a:t>
            </a:r>
          </a:p>
          <a:p>
            <a:pPr fontAlgn="base"/>
            <a:r>
              <a:rPr lang="en-US" altLang="ko-KR" dirty="0"/>
              <a:t>The Caller, Peter, identified with the elders of the churches by placing him-self alongside of them (not over them) as a </a:t>
            </a:r>
            <a:r>
              <a:rPr lang="en-US" altLang="ko-KR" i="1" dirty="0"/>
              <a:t>fellow </a:t>
            </a:r>
            <a:r>
              <a:rPr lang="en-US" altLang="ko-KR" dirty="0"/>
              <a:t>elder. He was practicing what he preached – </a:t>
            </a:r>
            <a:r>
              <a:rPr lang="en-US" altLang="ko-KR" i="1" dirty="0"/>
              <a:t>“Humbly ourselves, therefore, under God’s mighty hand that he may lift you up in due time.”</a:t>
            </a:r>
            <a:r>
              <a:rPr lang="en-US" altLang="ko-KR" dirty="0"/>
              <a:t> As one of the Twelve, “a witness of Christ’s sufferings,” Peter had apostolic authority to summon others to partner with him in pastorally caring for members of their churches. </a:t>
            </a:r>
            <a:endParaRPr lang="en-US" altLang="ko-KR" dirty="0" smtClean="0"/>
          </a:p>
          <a:p>
            <a:pPr fontAlgn="base"/>
            <a:endParaRPr lang="en-US" altLang="ko-KR" dirty="0"/>
          </a:p>
          <a:p>
            <a:pPr fontAlgn="base"/>
            <a:r>
              <a:rPr lang="en-US" altLang="ko-KR" dirty="0"/>
              <a:t>Peter established his authority in the salutation of his letter to these churches, “</a:t>
            </a:r>
            <a:r>
              <a:rPr lang="en-US" altLang="ko-KR" i="1" dirty="0"/>
              <a:t>Peter, an apostle of Jesus Christ</a:t>
            </a:r>
            <a:r>
              <a:rPr lang="en-US" altLang="ko-KR" dirty="0"/>
              <a:t>.” Your pastor also has authority to call people to be lay pastors. But let’s not confuse </a:t>
            </a:r>
            <a:r>
              <a:rPr lang="en-US" altLang="ko-KR" i="1" dirty="0"/>
              <a:t>authority </a:t>
            </a:r>
            <a:r>
              <a:rPr lang="en-US" altLang="ko-KR" dirty="0"/>
              <a:t>with </a:t>
            </a:r>
            <a:r>
              <a:rPr lang="en-US" altLang="ko-KR" i="1" dirty="0"/>
              <a:t>power</a:t>
            </a:r>
            <a:r>
              <a:rPr lang="en-US" altLang="ko-KR" dirty="0"/>
              <a:t>. Power coerces. i.e. forces a person against his or her will. Only our Lord has </a:t>
            </a:r>
            <a:r>
              <a:rPr lang="en-US" altLang="ko-KR" dirty="0" smtClean="0"/>
              <a:t>power</a:t>
            </a:r>
            <a:r>
              <a:rPr lang="en-US" altLang="ko-KR" dirty="0"/>
              <a:t>, but because of his respect and love for people, when he calls, people feel inwardly compelled without having their free will violated. He promises us who respond that his Spirit will be present to make our ministry successful, and to make our life on earth the greatest life a human being can have.</a:t>
            </a:r>
          </a:p>
        </p:txBody>
      </p:sp>
    </p:spTree>
    <p:extLst>
      <p:ext uri="{BB962C8B-B14F-4D97-AF65-F5344CB8AC3E}">
        <p14:creationId xmlns:p14="http://schemas.microsoft.com/office/powerpoint/2010/main" val="351062768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8</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12167" y="632248"/>
            <a:ext cx="4824536" cy="5909310"/>
          </a:xfrm>
          <a:prstGeom prst="rect">
            <a:avLst/>
          </a:prstGeom>
        </p:spPr>
        <p:txBody>
          <a:bodyPr wrap="square">
            <a:spAutoFit/>
          </a:bodyPr>
          <a:lstStyle/>
          <a:p>
            <a:pPr fontAlgn="base"/>
            <a:r>
              <a:rPr lang="en-US" altLang="ko-KR" dirty="0"/>
              <a:t>Hear Peter again: “</a:t>
            </a:r>
            <a:r>
              <a:rPr lang="en-US" altLang="ko-KR" i="1" dirty="0"/>
              <a:t>Each one should use what ever gift he has received to serve others, faithfully administering God’s grace in its various forms</a:t>
            </a:r>
            <a:r>
              <a:rPr lang="en-US" altLang="ko-KR" dirty="0"/>
              <a:t>.” He made it very clear that every believer receives ministry gifts and he expected elders who had pastoring gifts – e.g. mercy, encouragement, empathy – to respond to his call. </a:t>
            </a:r>
            <a:endParaRPr lang="en-US" altLang="ko-KR" dirty="0" smtClean="0"/>
          </a:p>
          <a:p>
            <a:pPr fontAlgn="base"/>
            <a:endParaRPr lang="en-US" altLang="ko-KR" dirty="0"/>
          </a:p>
          <a:p>
            <a:pPr fontAlgn="base"/>
            <a:r>
              <a:rPr lang="en-US" altLang="ko-KR" dirty="0" smtClean="0"/>
              <a:t>Today’s </a:t>
            </a:r>
            <a:r>
              <a:rPr lang="en-US" altLang="ko-KR" dirty="0"/>
              <a:t>pastors have the right to expect the same. </a:t>
            </a:r>
          </a:p>
          <a:p>
            <a:pPr fontAlgn="base"/>
            <a:r>
              <a:rPr lang="en-US" altLang="ko-KR" dirty="0"/>
              <a:t>Actually, there are two Callers – the pastor who has the authority to sound the call…and Jesus, whose powerful love draws out a “yes” response. Like-wise, people have two receptors: ears which hear the pastor, and spirits which hear Jesus. Among all the members of the church, those who hear the pastor’s call (the audible voice), and at the same time hear Jesus’ call (</a:t>
            </a:r>
            <a:r>
              <a:rPr lang="en-US" altLang="ko-KR" i="1" dirty="0"/>
              <a:t>“the still small voice”</a:t>
            </a:r>
            <a:r>
              <a:rPr lang="en-US" altLang="ko-KR" dirty="0"/>
              <a:t>), are those whom our Lord has chosen to be shepherds</a:t>
            </a:r>
            <a:r>
              <a:rPr lang="en-US" altLang="ko-KR" dirty="0" smtClean="0"/>
              <a:t>.</a:t>
            </a:r>
          </a:p>
          <a:p>
            <a:pPr fontAlgn="base"/>
            <a:r>
              <a:rPr lang="en-US" altLang="ko-KR" dirty="0" smtClean="0"/>
              <a:t> </a:t>
            </a:r>
            <a:endParaRPr lang="en-US" altLang="ko-KR" dirty="0"/>
          </a:p>
          <a:p>
            <a:pPr fontAlgn="base"/>
            <a:r>
              <a:rPr lang="en-US" altLang="ko-KR" dirty="0"/>
              <a:t>The pastor-caller needs to lay down four requirements: </a:t>
            </a:r>
            <a:r>
              <a:rPr lang="en-US" altLang="ko-KR" b="1" dirty="0"/>
              <a:t>(1) Love Jesus</a:t>
            </a:r>
            <a:r>
              <a:rPr lang="en-US" altLang="ko-KR" dirty="0"/>
              <a:t>–Before Jesus called Peter to take care of his sheep he asked, </a:t>
            </a:r>
            <a:r>
              <a:rPr lang="en-US" altLang="ko-KR" i="1" dirty="0"/>
              <a:t>“Do you love me?” </a:t>
            </a:r>
            <a:r>
              <a:rPr lang="en-US" altLang="ko-KR" b="1" dirty="0"/>
              <a:t>(2) Love people</a:t>
            </a:r>
            <a:r>
              <a:rPr lang="en-US" altLang="ko-KR" dirty="0"/>
              <a:t>–</a:t>
            </a:r>
            <a:r>
              <a:rPr lang="en-US" altLang="ko-KR" i="1" dirty="0"/>
              <a:t>“Love one another.” </a:t>
            </a:r>
            <a:r>
              <a:rPr lang="en-US" altLang="ko-KR" b="1" dirty="0"/>
              <a:t>(3) Discover your spiritual gifts– </a:t>
            </a:r>
            <a:r>
              <a:rPr lang="en-US" altLang="ko-KR" dirty="0"/>
              <a:t>aka “gift abilities.”</a:t>
            </a:r>
            <a:r>
              <a:rPr lang="en-US" altLang="ko-KR" b="1" dirty="0"/>
              <a:t>(4) Be equipped</a:t>
            </a:r>
            <a:r>
              <a:rPr lang="en-US" altLang="ko-KR" dirty="0"/>
              <a:t>–</a:t>
            </a:r>
            <a:r>
              <a:rPr lang="en-US" altLang="ko-KR" i="1" dirty="0"/>
              <a:t>“Pastors and teachers are to prepare God’s people for ministry.”</a:t>
            </a:r>
            <a:r>
              <a:rPr lang="en-US" altLang="ko-KR" dirty="0"/>
              <a:t> </a:t>
            </a:r>
            <a:r>
              <a:rPr lang="en-US" altLang="ko-KR" i="1" dirty="0"/>
              <a:t>The Home Depot runs</a:t>
            </a:r>
            <a:r>
              <a:rPr lang="en-US" altLang="ko-KR" dirty="0"/>
              <a:t> a different kind of business (home improvement) but has the same idea: “You can do it; we will help you.” Ask your pastor if the call to be a lay pastor is right for you.</a:t>
            </a:r>
          </a:p>
        </p:txBody>
      </p:sp>
    </p:spTree>
    <p:extLst>
      <p:ext uri="{BB962C8B-B14F-4D97-AF65-F5344CB8AC3E}">
        <p14:creationId xmlns:p14="http://schemas.microsoft.com/office/powerpoint/2010/main" val="287825930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600" b="1" u="dbl" dirty="0">
                <a:solidFill>
                  <a:schemeClr val="bg1"/>
                </a:solidFill>
              </a:rPr>
              <a:t>3. THE CALL</a:t>
            </a:r>
            <a:r>
              <a:rPr lang="en-US" altLang="ko-KR" sz="1600" b="1" dirty="0">
                <a:solidFill>
                  <a:schemeClr val="bg1"/>
                </a:solidFill>
              </a:rPr>
              <a:t>: “</a:t>
            </a:r>
            <a:r>
              <a:rPr lang="en-US" altLang="ko-KR" sz="1600" b="1" i="1" dirty="0">
                <a:solidFill>
                  <a:schemeClr val="bg1"/>
                </a:solidFill>
              </a:rPr>
              <a:t>BE SHEPHERDS</a:t>
            </a:r>
            <a:r>
              <a:rPr lang="en-US" altLang="ko-KR" sz="1600" b="1" dirty="0">
                <a:solidFill>
                  <a:schemeClr val="bg1"/>
                </a:solidFill>
              </a:rPr>
              <a:t>” (part one</a:t>
            </a:r>
            <a:r>
              <a:rPr lang="en-US" altLang="ko-KR" sz="1600" b="1" dirty="0"/>
              <a:t>)</a:t>
            </a:r>
            <a:endParaRPr lang="en-US" altLang="ko-KR" sz="1600" dirty="0"/>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9</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213205" y="416226"/>
            <a:ext cx="4951970" cy="6894195"/>
          </a:xfrm>
          <a:prstGeom prst="rect">
            <a:avLst/>
          </a:prstGeom>
        </p:spPr>
        <p:txBody>
          <a:bodyPr wrap="square">
            <a:spAutoFit/>
          </a:bodyPr>
          <a:lstStyle/>
          <a:p>
            <a:pPr fontAlgn="base"/>
            <a:r>
              <a:rPr lang="en-US" altLang="ko-KR" sz="1200" b="1" i="1" dirty="0" smtClean="0"/>
              <a:t>Be </a:t>
            </a:r>
            <a:r>
              <a:rPr lang="en-US" altLang="ko-KR" sz="1200" b="1" i="1" dirty="0"/>
              <a:t>shepherds </a:t>
            </a:r>
            <a:r>
              <a:rPr lang="en-US" altLang="ko-KR" sz="1200" dirty="0"/>
              <a:t>– The call is brief and clear. To comprehend the divine-human event named </a:t>
            </a:r>
            <a:r>
              <a:rPr lang="en-US" altLang="ko-KR" sz="1200" i="1" dirty="0"/>
              <a:t>Call</a:t>
            </a:r>
            <a:r>
              <a:rPr lang="en-US" altLang="ko-KR" sz="1200" dirty="0"/>
              <a:t>, we need to adopt the following principle: “The main thing is to keep the main thing the main thing.” </a:t>
            </a:r>
            <a:endParaRPr lang="en-US" altLang="ko-KR" sz="1200" dirty="0" smtClean="0"/>
          </a:p>
          <a:p>
            <a:pPr fontAlgn="base"/>
            <a:endParaRPr lang="en-US" altLang="ko-KR" sz="1200" dirty="0"/>
          </a:p>
          <a:p>
            <a:pPr fontAlgn="base"/>
            <a:r>
              <a:rPr lang="en-US" altLang="ko-KR" dirty="0" smtClean="0"/>
              <a:t>The </a:t>
            </a:r>
            <a:r>
              <a:rPr lang="en-US" altLang="ko-KR" dirty="0"/>
              <a:t>main thing is: </a:t>
            </a:r>
            <a:r>
              <a:rPr lang="en-US" altLang="ko-KR" b="1" u="dbl" dirty="0"/>
              <a:t>JESUS IS LORD!</a:t>
            </a:r>
            <a:r>
              <a:rPr lang="en-US" altLang="ko-KR" dirty="0"/>
              <a:t> </a:t>
            </a:r>
            <a:r>
              <a:rPr lang="en-US" altLang="ko-KR" sz="1200" dirty="0"/>
              <a:t>And, it’s the main thing because of this authority to call, i.e. summon and order us into his service–</a:t>
            </a:r>
            <a:r>
              <a:rPr lang="en-US" altLang="ko-KR" sz="1200" i="1" dirty="0"/>
              <a:t>“You have not chosen me, </a:t>
            </a:r>
            <a:r>
              <a:rPr lang="en-US" altLang="ko-KR" sz="1200" i="1" u="dbl" dirty="0"/>
              <a:t>but I have chosen you</a:t>
            </a:r>
            <a:r>
              <a:rPr lang="en-US" altLang="ko-KR" sz="1200" i="1" dirty="0"/>
              <a:t>, and </a:t>
            </a:r>
            <a:r>
              <a:rPr lang="en-US" altLang="ko-KR" sz="1200" i="1" u="dbl" dirty="0"/>
              <a:t>appointed you </a:t>
            </a:r>
            <a:r>
              <a:rPr lang="en-US" altLang="ko-KR" sz="1200" i="1" dirty="0"/>
              <a:t>to go and bear fruit–fruit that will last.</a:t>
            </a:r>
            <a:r>
              <a:rPr lang="en-US" altLang="ko-KR" sz="1200" dirty="0"/>
              <a:t> </a:t>
            </a:r>
          </a:p>
          <a:p>
            <a:pPr fontAlgn="base"/>
            <a:r>
              <a:rPr lang="en-US" altLang="ko-KR" sz="1200" dirty="0"/>
              <a:t>His authority is grounded in creation; 1</a:t>
            </a:r>
            <a:r>
              <a:rPr lang="en-US" altLang="ko-KR" sz="1200" baseline="30000" dirty="0"/>
              <a:t>st </a:t>
            </a:r>
            <a:r>
              <a:rPr lang="en-US" altLang="ko-KR" sz="1200" dirty="0"/>
              <a:t>He chose us to be his–</a:t>
            </a:r>
            <a:r>
              <a:rPr lang="en-US" altLang="ko-KR" sz="1200" i="1" dirty="0"/>
              <a:t>“God</a:t>
            </a:r>
            <a:r>
              <a:rPr lang="en-US" altLang="ko-KR" sz="1200" dirty="0"/>
              <a:t> </a:t>
            </a:r>
            <a:r>
              <a:rPr lang="en-US" altLang="ko-KR" sz="1200" i="1" dirty="0"/>
              <a:t>chose us in Jesus before the creation of the world;”</a:t>
            </a:r>
            <a:r>
              <a:rPr lang="en-US" altLang="ko-KR" sz="1200" dirty="0"/>
              <a:t> 2</a:t>
            </a:r>
            <a:r>
              <a:rPr lang="en-US" altLang="ko-KR" sz="1200" baseline="30000" dirty="0"/>
              <a:t>nd </a:t>
            </a:r>
            <a:r>
              <a:rPr lang="en-US" altLang="ko-KR" sz="1200" dirty="0"/>
              <a:t>He chose us to be like Jesus–</a:t>
            </a:r>
            <a:r>
              <a:rPr lang="en-US" altLang="ko-KR" sz="1200" i="1" dirty="0"/>
              <a:t>“For those God fore knew he also predestined to be conformed to the likeness of his Son</a:t>
            </a:r>
            <a:r>
              <a:rPr lang="en-US" altLang="ko-KR" sz="1200" dirty="0"/>
              <a:t>;</a:t>
            </a:r>
            <a:r>
              <a:rPr lang="en-US" altLang="ko-KR" sz="1200" i="1" dirty="0"/>
              <a:t>”</a:t>
            </a:r>
            <a:r>
              <a:rPr lang="en-US" altLang="ko-KR" sz="1200" dirty="0"/>
              <a:t> 3</a:t>
            </a:r>
            <a:r>
              <a:rPr lang="en-US" altLang="ko-KR" sz="1200" baseline="30000" dirty="0"/>
              <a:t>rd </a:t>
            </a:r>
            <a:r>
              <a:rPr lang="en-US" altLang="ko-KR" sz="1200" dirty="0"/>
              <a:t>He chose us to minister(lay and clergy)–</a:t>
            </a:r>
            <a:r>
              <a:rPr lang="en-US" altLang="ko-KR" sz="1200" i="1" dirty="0"/>
              <a:t>“Before I formed you in the womb…I appointed you as a prophet to the nations;” </a:t>
            </a:r>
            <a:r>
              <a:rPr lang="en-US" altLang="ko-KR" sz="1200" dirty="0"/>
              <a:t>4</a:t>
            </a:r>
            <a:r>
              <a:rPr lang="en-US" altLang="ko-KR" sz="1200" baseline="30000" dirty="0"/>
              <a:t>th </a:t>
            </a:r>
            <a:r>
              <a:rPr lang="en-US" altLang="ko-KR" sz="1200" dirty="0"/>
              <a:t>Isaiah pulled it all together–</a:t>
            </a:r>
            <a:r>
              <a:rPr lang="en-US" altLang="ko-KR" sz="1200" i="1" dirty="0"/>
              <a:t>“The Lord who created you, formed you, redeemed you, summoned you by name…you are mine.” </a:t>
            </a:r>
            <a:endParaRPr lang="en-US" altLang="ko-KR" sz="1200" i="1" dirty="0" smtClean="0"/>
          </a:p>
          <a:p>
            <a:pPr fontAlgn="base"/>
            <a:endParaRPr lang="en-US" altLang="ko-KR" sz="1200" dirty="0"/>
          </a:p>
          <a:p>
            <a:pPr fontAlgn="base"/>
            <a:r>
              <a:rPr lang="en-US" altLang="ko-KR" sz="1200" dirty="0"/>
              <a:t>Not knowing Jesus is Lord changes nothing…because, whether we know it or not, that’s what he is – Lord. In fact he is Lord of Lords and King of Kings, Lord of life forever and King of the world to the end of the world. Knowing, believing, and confessing, </a:t>
            </a:r>
            <a:r>
              <a:rPr lang="en-US" altLang="ko-KR" dirty="0"/>
              <a:t>“</a:t>
            </a:r>
            <a:r>
              <a:rPr lang="en-US" altLang="ko-KR" b="1" dirty="0"/>
              <a:t>JESUS IS LORD</a:t>
            </a:r>
            <a:r>
              <a:rPr lang="en-US" altLang="ko-KR" dirty="0" smtClean="0"/>
              <a:t>,” </a:t>
            </a:r>
            <a:r>
              <a:rPr lang="en-US" altLang="ko-KR" sz="1200" dirty="0" smtClean="0"/>
              <a:t>aligns </a:t>
            </a:r>
            <a:r>
              <a:rPr lang="en-US" altLang="ko-KR" sz="1200" dirty="0"/>
              <a:t>us with reality. Let’s move ahead a square – Our confession spectacularly unplugs our ears to HEAR HIS CALL, enlightens our minds to UNDERSTAND HIS CALL, and fills our hearts with a compelling passion to ACTIVATE HIS CALL. Until then all we hear is an urgent appeal we can turn a deaf ear to. </a:t>
            </a:r>
            <a:endParaRPr lang="en-US" altLang="ko-KR" sz="1200" dirty="0" smtClean="0"/>
          </a:p>
          <a:p>
            <a:pPr fontAlgn="base"/>
            <a:endParaRPr lang="en-US" altLang="ko-KR" sz="1200" dirty="0"/>
          </a:p>
          <a:p>
            <a:pPr fontAlgn="base"/>
            <a:r>
              <a:rPr lang="en-US" altLang="ko-KR" sz="1200" dirty="0"/>
              <a:t>That’s why </a:t>
            </a:r>
            <a:r>
              <a:rPr lang="en-US" altLang="ko-KR" sz="1200" b="1" dirty="0"/>
              <a:t>JESUS IS LORD </a:t>
            </a:r>
            <a:r>
              <a:rPr lang="en-US" altLang="ko-KR" sz="1200" dirty="0"/>
              <a:t>is the main thing. Let’s advance another square: If we are to discharge all the duties of our call, the main thing will be to keep the main thing the main thing the rest of our days. Should we ever replace the main thing, </a:t>
            </a:r>
            <a:r>
              <a:rPr lang="en-US" altLang="ko-KR" sz="1200" i="1" dirty="0"/>
              <a:t>Jesus is Lord, </a:t>
            </a:r>
            <a:r>
              <a:rPr lang="en-US" altLang="ko-KR" sz="1200" dirty="0"/>
              <a:t>with </a:t>
            </a:r>
            <a:r>
              <a:rPr lang="en-US" altLang="ko-KR" sz="1200" i="1" dirty="0"/>
              <a:t>selfish lord, </a:t>
            </a:r>
            <a:r>
              <a:rPr lang="en-US" altLang="ko-KR" sz="1200" dirty="0"/>
              <a:t>our ministry will suffer, and when our ministry suffers we suffer–</a:t>
            </a:r>
            <a:r>
              <a:rPr lang="en-US" altLang="ko-KR" sz="1200" i="1" dirty="0"/>
              <a:t>“No one who puts his hand to the plow and looks back is fit for service in the kingdom of God</a:t>
            </a:r>
            <a:endParaRPr lang="en-US" altLang="ko-KR" sz="1200" dirty="0"/>
          </a:p>
          <a:p>
            <a:pPr fontAlgn="base"/>
            <a:endParaRPr lang="en-US" altLang="ko-KR" dirty="0"/>
          </a:p>
        </p:txBody>
      </p:sp>
    </p:spTree>
    <p:extLst>
      <p:ext uri="{BB962C8B-B14F-4D97-AF65-F5344CB8AC3E}">
        <p14:creationId xmlns:p14="http://schemas.microsoft.com/office/powerpoint/2010/main" val="7601053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12091</TotalTime>
  <Words>4423</Words>
  <Application>Microsoft Office PowerPoint</Application>
  <PresentationFormat>B5 (ISO) 용지(176x250mm)</PresentationFormat>
  <Paragraphs>152</Paragraphs>
  <Slides>15</Slides>
  <Notes>1</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BlackEdition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대일 바인더 </dc:title>
  <dc:creator>Windows XP</dc:creator>
  <cp:lastModifiedBy>Owner</cp:lastModifiedBy>
  <cp:revision>654</cp:revision>
  <cp:lastPrinted>2015-05-26T11:49:09Z</cp:lastPrinted>
  <dcterms:created xsi:type="dcterms:W3CDTF">2012-07-05T08:18:02Z</dcterms:created>
  <dcterms:modified xsi:type="dcterms:W3CDTF">2022-12-23T07:16:52Z</dcterms:modified>
</cp:coreProperties>
</file>