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2"/>
  </p:notesMasterIdLst>
  <p:handoutMasterIdLst>
    <p:handoutMasterId r:id="rId33"/>
  </p:handoutMasterIdLst>
  <p:sldIdLst>
    <p:sldId id="425" r:id="rId2"/>
    <p:sldId id="427" r:id="rId3"/>
    <p:sldId id="426" r:id="rId4"/>
    <p:sldId id="429"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6" r:id="rId26"/>
    <p:sldId id="457" r:id="rId27"/>
    <p:sldId id="458" r:id="rId28"/>
    <p:sldId id="450" r:id="rId29"/>
    <p:sldId id="451" r:id="rId30"/>
    <p:sldId id="452" r:id="rId31"/>
  </p:sldIdLst>
  <p:sldSz cx="5376863" cy="7169150" type="B5ISO"/>
  <p:notesSz cx="9996488" cy="6864350"/>
  <p:defaultTex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58">
          <p15:clr>
            <a:srgbClr val="A4A3A4"/>
          </p15:clr>
        </p15:guide>
        <p15:guide id="2" pos="16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5F2987"/>
    <a:srgbClr val="FF552D"/>
    <a:srgbClr val="FF6600"/>
    <a:srgbClr val="0099FF"/>
    <a:srgbClr val="33CCFF"/>
    <a:srgbClr val="FF4B21"/>
    <a:srgbClr val="0000FF"/>
    <a:srgbClr val="00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65" autoAdjust="0"/>
    <p:restoredTop sz="94660"/>
  </p:normalViewPr>
  <p:slideViewPr>
    <p:cSldViewPr>
      <p:cViewPr>
        <p:scale>
          <a:sx n="68" d="100"/>
          <a:sy n="68" d="100"/>
        </p:scale>
        <p:origin x="-2452" y="176"/>
      </p:cViewPr>
      <p:guideLst>
        <p:guide orient="horz" pos="2258"/>
        <p:guide pos="169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4331811" cy="343381"/>
          </a:xfrm>
          <a:prstGeom prst="rect">
            <a:avLst/>
          </a:prstGeom>
        </p:spPr>
        <p:txBody>
          <a:bodyPr vert="horz" lIns="91419" tIns="45710" rIns="91419" bIns="45710" rtlCol="0"/>
          <a:lstStyle>
            <a:lvl1pPr algn="l">
              <a:defRPr sz="1100"/>
            </a:lvl1pPr>
          </a:lstStyle>
          <a:p>
            <a:endParaRPr lang="ko-KR" altLang="en-US"/>
          </a:p>
        </p:txBody>
      </p:sp>
      <p:sp>
        <p:nvSpPr>
          <p:cNvPr id="3" name="날짜 개체 틀 2"/>
          <p:cNvSpPr>
            <a:spLocks noGrp="1"/>
          </p:cNvSpPr>
          <p:nvPr>
            <p:ph type="dt" sz="quarter" idx="1"/>
          </p:nvPr>
        </p:nvSpPr>
        <p:spPr>
          <a:xfrm>
            <a:off x="5662362" y="2"/>
            <a:ext cx="4331811" cy="343381"/>
          </a:xfrm>
          <a:prstGeom prst="rect">
            <a:avLst/>
          </a:prstGeom>
        </p:spPr>
        <p:txBody>
          <a:bodyPr vert="horz" lIns="91419" tIns="45710" rIns="91419" bIns="45710" rtlCol="0"/>
          <a:lstStyle>
            <a:lvl1pPr algn="r">
              <a:defRPr sz="1100"/>
            </a:lvl1pPr>
          </a:lstStyle>
          <a:p>
            <a:fld id="{B22F247D-F383-4E30-AEFF-050AB4027471}" type="datetimeFigureOut">
              <a:rPr lang="ko-KR" altLang="en-US" smtClean="0"/>
              <a:pPr/>
              <a:t>2023-04-03</a:t>
            </a:fld>
            <a:endParaRPr lang="ko-KR" altLang="en-US"/>
          </a:p>
        </p:txBody>
      </p:sp>
      <p:sp>
        <p:nvSpPr>
          <p:cNvPr id="4" name="바닥글 개체 틀 3"/>
          <p:cNvSpPr>
            <a:spLocks noGrp="1"/>
          </p:cNvSpPr>
          <p:nvPr>
            <p:ph type="ftr" sz="quarter" idx="2"/>
          </p:nvPr>
        </p:nvSpPr>
        <p:spPr>
          <a:xfrm>
            <a:off x="2" y="6519888"/>
            <a:ext cx="4331811" cy="343381"/>
          </a:xfrm>
          <a:prstGeom prst="rect">
            <a:avLst/>
          </a:prstGeom>
        </p:spPr>
        <p:txBody>
          <a:bodyPr vert="horz" lIns="91419" tIns="45710" rIns="91419" bIns="45710" rtlCol="0" anchor="b"/>
          <a:lstStyle>
            <a:lvl1pPr algn="l">
              <a:defRPr sz="1100"/>
            </a:lvl1pPr>
          </a:lstStyle>
          <a:p>
            <a:endParaRPr lang="ko-KR" altLang="en-US"/>
          </a:p>
        </p:txBody>
      </p:sp>
      <p:sp>
        <p:nvSpPr>
          <p:cNvPr id="5" name="슬라이드 번호 개체 틀 4"/>
          <p:cNvSpPr>
            <a:spLocks noGrp="1"/>
          </p:cNvSpPr>
          <p:nvPr>
            <p:ph type="sldNum" sz="quarter" idx="3"/>
          </p:nvPr>
        </p:nvSpPr>
        <p:spPr>
          <a:xfrm>
            <a:off x="5662362" y="6519888"/>
            <a:ext cx="4331811" cy="343381"/>
          </a:xfrm>
          <a:prstGeom prst="rect">
            <a:avLst/>
          </a:prstGeom>
        </p:spPr>
        <p:txBody>
          <a:bodyPr vert="horz" lIns="91419" tIns="45710" rIns="91419" bIns="45710" rtlCol="0" anchor="b"/>
          <a:lstStyle>
            <a:lvl1pPr algn="r">
              <a:defRPr sz="1100"/>
            </a:lvl1pPr>
          </a:lstStyle>
          <a:p>
            <a:fld id="{916F02E2-05CD-48A4-8F19-8A8B41D79342}" type="slidenum">
              <a:rPr lang="ko-KR" altLang="en-US" smtClean="0"/>
              <a:pPr/>
              <a:t>‹#›</a:t>
            </a:fld>
            <a:endParaRPr lang="ko-KR" altLang="en-US"/>
          </a:p>
        </p:txBody>
      </p:sp>
    </p:spTree>
    <p:extLst>
      <p:ext uri="{BB962C8B-B14F-4D97-AF65-F5344CB8AC3E}">
        <p14:creationId xmlns:p14="http://schemas.microsoft.com/office/powerpoint/2010/main" val="60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7" y="2"/>
            <a:ext cx="4330450" cy="343297"/>
          </a:xfrm>
          <a:prstGeom prst="rect">
            <a:avLst/>
          </a:prstGeom>
        </p:spPr>
        <p:txBody>
          <a:bodyPr vert="horz" lIns="130989" tIns="65494" rIns="130989" bIns="65494" rtlCol="0"/>
          <a:lstStyle>
            <a:lvl1pPr algn="l">
              <a:defRPr sz="1800"/>
            </a:lvl1pPr>
          </a:lstStyle>
          <a:p>
            <a:endParaRPr lang="ko-KR" altLang="en-US"/>
          </a:p>
        </p:txBody>
      </p:sp>
      <p:sp>
        <p:nvSpPr>
          <p:cNvPr id="3" name="날짜 개체 틀 2"/>
          <p:cNvSpPr>
            <a:spLocks noGrp="1"/>
          </p:cNvSpPr>
          <p:nvPr>
            <p:ph type="dt" idx="1"/>
          </p:nvPr>
        </p:nvSpPr>
        <p:spPr>
          <a:xfrm>
            <a:off x="5662641" y="2"/>
            <a:ext cx="4330450" cy="343297"/>
          </a:xfrm>
          <a:prstGeom prst="rect">
            <a:avLst/>
          </a:prstGeom>
        </p:spPr>
        <p:txBody>
          <a:bodyPr vert="horz" lIns="130989" tIns="65494" rIns="130989" bIns="65494" rtlCol="0"/>
          <a:lstStyle>
            <a:lvl1pPr algn="r">
              <a:defRPr sz="1800"/>
            </a:lvl1pPr>
          </a:lstStyle>
          <a:p>
            <a:fld id="{D1631155-01BD-40EA-9138-B9055D5CB050}" type="datetimeFigureOut">
              <a:rPr lang="ko-KR" altLang="en-US" smtClean="0"/>
              <a:pPr/>
              <a:t>2023-04-03</a:t>
            </a:fld>
            <a:endParaRPr lang="ko-KR" altLang="en-US"/>
          </a:p>
        </p:txBody>
      </p:sp>
      <p:sp>
        <p:nvSpPr>
          <p:cNvPr id="4" name="슬라이드 이미지 개체 틀 3"/>
          <p:cNvSpPr>
            <a:spLocks noGrp="1" noRot="1" noChangeAspect="1"/>
          </p:cNvSpPr>
          <p:nvPr>
            <p:ph type="sldImg" idx="2"/>
          </p:nvPr>
        </p:nvSpPr>
        <p:spPr>
          <a:xfrm>
            <a:off x="4032250" y="514350"/>
            <a:ext cx="1931988" cy="2576513"/>
          </a:xfrm>
          <a:prstGeom prst="rect">
            <a:avLst/>
          </a:prstGeom>
          <a:noFill/>
          <a:ln w="12700">
            <a:solidFill>
              <a:prstClr val="black"/>
            </a:solidFill>
          </a:ln>
        </p:spPr>
        <p:txBody>
          <a:bodyPr vert="horz" lIns="130989" tIns="65494" rIns="130989" bIns="65494" rtlCol="0" anchor="ctr"/>
          <a:lstStyle/>
          <a:p>
            <a:endParaRPr lang="ko-KR" altLang="en-US"/>
          </a:p>
        </p:txBody>
      </p:sp>
      <p:sp>
        <p:nvSpPr>
          <p:cNvPr id="5" name="슬라이드 노트 개체 틀 4"/>
          <p:cNvSpPr>
            <a:spLocks noGrp="1"/>
          </p:cNvSpPr>
          <p:nvPr>
            <p:ph type="body" sz="quarter" idx="3"/>
          </p:nvPr>
        </p:nvSpPr>
        <p:spPr>
          <a:xfrm>
            <a:off x="998293" y="3260528"/>
            <a:ext cx="7999915" cy="3089668"/>
          </a:xfrm>
          <a:prstGeom prst="rect">
            <a:avLst/>
          </a:prstGeom>
        </p:spPr>
        <p:txBody>
          <a:bodyPr vert="horz" lIns="130989" tIns="65494" rIns="130989" bIns="65494"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7" y="6519474"/>
            <a:ext cx="4330450" cy="343297"/>
          </a:xfrm>
          <a:prstGeom prst="rect">
            <a:avLst/>
          </a:prstGeom>
        </p:spPr>
        <p:txBody>
          <a:bodyPr vert="horz" lIns="130989" tIns="65494" rIns="130989" bIns="65494" rtlCol="0" anchor="b"/>
          <a:lstStyle>
            <a:lvl1pPr algn="l">
              <a:defRPr sz="1800"/>
            </a:lvl1pPr>
          </a:lstStyle>
          <a:p>
            <a:endParaRPr lang="ko-KR" altLang="en-US"/>
          </a:p>
        </p:txBody>
      </p:sp>
      <p:sp>
        <p:nvSpPr>
          <p:cNvPr id="7" name="슬라이드 번호 개체 틀 6"/>
          <p:cNvSpPr>
            <a:spLocks noGrp="1"/>
          </p:cNvSpPr>
          <p:nvPr>
            <p:ph type="sldNum" sz="quarter" idx="5"/>
          </p:nvPr>
        </p:nvSpPr>
        <p:spPr>
          <a:xfrm>
            <a:off x="5662641" y="6519474"/>
            <a:ext cx="4330450" cy="343297"/>
          </a:xfrm>
          <a:prstGeom prst="rect">
            <a:avLst/>
          </a:prstGeom>
        </p:spPr>
        <p:txBody>
          <a:bodyPr vert="horz" lIns="130989" tIns="65494" rIns="130989" bIns="65494" rtlCol="0" anchor="b"/>
          <a:lstStyle>
            <a:lvl1pPr algn="r">
              <a:defRPr sz="1800"/>
            </a:lvl1pPr>
          </a:lstStyle>
          <a:p>
            <a:fld id="{5FB7BCA1-6942-4E05-9B3D-6AD36EBB642C}" type="slidenum">
              <a:rPr lang="ko-KR" altLang="en-US" smtClean="0"/>
              <a:pPr/>
              <a:t>‹#›</a:t>
            </a:fld>
            <a:endParaRPr lang="ko-KR" altLang="en-US"/>
          </a:p>
        </p:txBody>
      </p:sp>
    </p:spTree>
    <p:extLst>
      <p:ext uri="{BB962C8B-B14F-4D97-AF65-F5344CB8AC3E}">
        <p14:creationId xmlns:p14="http://schemas.microsoft.com/office/powerpoint/2010/main" val="3258749607"/>
      </p:ext>
    </p:extLst>
  </p:cSld>
  <p:clrMap bg1="lt1" tx1="dk1" bg2="lt2" tx2="dk2" accent1="accent1" accent2="accent2" accent3="accent3" accent4="accent4" accent5="accent5" accent6="accent6" hlink="hlink" folHlink="folHlink"/>
  <p:notesStyle>
    <a:lvl1pPr marL="0" algn="l" defTabSz="716691" rtl="0" eaLnBrk="1" latinLnBrk="1" hangingPunct="1">
      <a:defRPr sz="900" kern="1200">
        <a:solidFill>
          <a:schemeClr val="tx1"/>
        </a:solidFill>
        <a:latin typeface="+mn-lt"/>
        <a:ea typeface="+mn-ea"/>
        <a:cs typeface="+mn-cs"/>
      </a:defRPr>
    </a:lvl1pPr>
    <a:lvl2pPr marL="358346" algn="l" defTabSz="716691" rtl="0" eaLnBrk="1" latinLnBrk="1" hangingPunct="1">
      <a:defRPr sz="900" kern="1200">
        <a:solidFill>
          <a:schemeClr val="tx1"/>
        </a:solidFill>
        <a:latin typeface="+mn-lt"/>
        <a:ea typeface="+mn-ea"/>
        <a:cs typeface="+mn-cs"/>
      </a:defRPr>
    </a:lvl2pPr>
    <a:lvl3pPr marL="716691" algn="l" defTabSz="716691" rtl="0" eaLnBrk="1" latinLnBrk="1" hangingPunct="1">
      <a:defRPr sz="900" kern="1200">
        <a:solidFill>
          <a:schemeClr val="tx1"/>
        </a:solidFill>
        <a:latin typeface="+mn-lt"/>
        <a:ea typeface="+mn-ea"/>
        <a:cs typeface="+mn-cs"/>
      </a:defRPr>
    </a:lvl3pPr>
    <a:lvl4pPr marL="1075035" algn="l" defTabSz="716691" rtl="0" eaLnBrk="1" latinLnBrk="1" hangingPunct="1">
      <a:defRPr sz="900" kern="1200">
        <a:solidFill>
          <a:schemeClr val="tx1"/>
        </a:solidFill>
        <a:latin typeface="+mn-lt"/>
        <a:ea typeface="+mn-ea"/>
        <a:cs typeface="+mn-cs"/>
      </a:defRPr>
    </a:lvl4pPr>
    <a:lvl5pPr marL="1433381" algn="l" defTabSz="716691" rtl="0" eaLnBrk="1" latinLnBrk="1" hangingPunct="1">
      <a:defRPr sz="900" kern="1200">
        <a:solidFill>
          <a:schemeClr val="tx1"/>
        </a:solidFill>
        <a:latin typeface="+mn-lt"/>
        <a:ea typeface="+mn-ea"/>
        <a:cs typeface="+mn-cs"/>
      </a:defRPr>
    </a:lvl5pPr>
    <a:lvl6pPr marL="1791726" algn="l" defTabSz="716691" rtl="0" eaLnBrk="1" latinLnBrk="1" hangingPunct="1">
      <a:defRPr sz="900" kern="1200">
        <a:solidFill>
          <a:schemeClr val="tx1"/>
        </a:solidFill>
        <a:latin typeface="+mn-lt"/>
        <a:ea typeface="+mn-ea"/>
        <a:cs typeface="+mn-cs"/>
      </a:defRPr>
    </a:lvl6pPr>
    <a:lvl7pPr marL="2150072" algn="l" defTabSz="716691" rtl="0" eaLnBrk="1" latinLnBrk="1" hangingPunct="1">
      <a:defRPr sz="900" kern="1200">
        <a:solidFill>
          <a:schemeClr val="tx1"/>
        </a:solidFill>
        <a:latin typeface="+mn-lt"/>
        <a:ea typeface="+mn-ea"/>
        <a:cs typeface="+mn-cs"/>
      </a:defRPr>
    </a:lvl7pPr>
    <a:lvl8pPr marL="2508416" algn="l" defTabSz="716691" rtl="0" eaLnBrk="1" latinLnBrk="1" hangingPunct="1">
      <a:defRPr sz="900" kern="1200">
        <a:solidFill>
          <a:schemeClr val="tx1"/>
        </a:solidFill>
        <a:latin typeface="+mn-lt"/>
        <a:ea typeface="+mn-ea"/>
        <a:cs typeface="+mn-cs"/>
      </a:defRPr>
    </a:lvl8pPr>
    <a:lvl9pPr marL="2866762" algn="l" defTabSz="716691" rtl="0" eaLnBrk="1" latinLnBrk="1"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5FB7BCA1-6942-4E05-9B3D-6AD36EBB642C}" type="slidenum">
              <a:rPr lang="ko-KR" altLang="en-US" smtClean="0"/>
              <a:pPr/>
              <a:t>1</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403265" y="2227090"/>
            <a:ext cx="4570334" cy="1536721"/>
          </a:xfrm>
        </p:spPr>
        <p:txBody>
          <a:bodyPr/>
          <a:lstStyle/>
          <a:p>
            <a:r>
              <a:rPr lang="ko-KR" altLang="en-US"/>
              <a:t>마스터 제목 스타일 편집</a:t>
            </a:r>
          </a:p>
        </p:txBody>
      </p:sp>
      <p:sp>
        <p:nvSpPr>
          <p:cNvPr id="3" name="부제목 2"/>
          <p:cNvSpPr>
            <a:spLocks noGrp="1"/>
          </p:cNvSpPr>
          <p:nvPr>
            <p:ph type="subTitle" idx="1"/>
          </p:nvPr>
        </p:nvSpPr>
        <p:spPr>
          <a:xfrm>
            <a:off x="806530" y="4062518"/>
            <a:ext cx="3763804" cy="183211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15A8A31B-DF81-4612-8A34-2A03E72F4A50}" type="datetime1">
              <a:rPr lang="ko-KR" altLang="en-US" smtClean="0"/>
              <a:pPr/>
              <a:t>2023-04-03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90EEED4-1ED5-418B-AD44-274DC1F5D5BD}" type="datetime1">
              <a:rPr lang="ko-KR" altLang="en-US" smtClean="0"/>
              <a:pPr/>
              <a:t>2023-04-03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2292635" y="300381"/>
            <a:ext cx="711314" cy="6394151"/>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157765" y="300381"/>
            <a:ext cx="2045261" cy="6394151"/>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F532B84E-2D33-46A1-B978-C75E559310C3}" type="datetime1">
              <a:rPr lang="ko-KR" altLang="en-US" smtClean="0"/>
              <a:pPr/>
              <a:t>2023-04-03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30C454AF-1072-4ECB-AC97-E6D35A7155C2}" type="datetime1">
              <a:rPr lang="ko-KR" altLang="en-US" smtClean="0"/>
              <a:pPr/>
              <a:t>2023-04-03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424735" y="4606849"/>
            <a:ext cx="4570334" cy="1423873"/>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424735" y="3038598"/>
            <a:ext cx="4570334" cy="15682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BA1ADD7E-BC7A-48D7-B9ED-4A9B3F383E57}" type="datetime1">
              <a:rPr lang="ko-KR" altLang="en-US" smtClean="0"/>
              <a:pPr/>
              <a:t>2023-04-03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157761" y="1749140"/>
            <a:ext cx="1377821" cy="49453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1625195" y="1749140"/>
            <a:ext cx="1378754" cy="49453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13C94BAE-5C74-40D8-805E-FC9E917F8941}" type="datetime1">
              <a:rPr lang="ko-KR" altLang="en-US" smtClean="0"/>
              <a:pPr/>
              <a:t>2023-04-03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268849" y="287099"/>
            <a:ext cx="4839177" cy="1194858"/>
          </a:xfr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268844" y="1604762"/>
            <a:ext cx="2375715" cy="668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268844" y="2273550"/>
            <a:ext cx="2375715" cy="4130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2731372" y="1604762"/>
            <a:ext cx="2376648" cy="668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2731372" y="2273550"/>
            <a:ext cx="2376648" cy="4130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22CFEDCA-BA19-4B12-A44A-491680FBAFDB}" type="datetime1">
              <a:rPr lang="ko-KR" altLang="en-US" smtClean="0"/>
              <a:pPr/>
              <a:t>2023-04-03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11AA988F-A91A-4889-8507-9F5D8CAA1D90}" type="datetime1">
              <a:rPr lang="ko-KR" altLang="en-US" smtClean="0"/>
              <a:pPr/>
              <a:t>2023-04-03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935B53A-FA55-41B5-9F77-762107B6A358}" type="datetime1">
              <a:rPr lang="ko-KR" altLang="en-US" smtClean="0"/>
              <a:pPr/>
              <a:t>2023-04-03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268849" y="285438"/>
            <a:ext cx="1768951" cy="1214773"/>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2102204" y="285445"/>
            <a:ext cx="3005816" cy="6118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268849" y="1500218"/>
            <a:ext cx="1768951" cy="49038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20CCB9EB-6D1F-46C8-8F37-8B5C2F808D81}" type="datetime1">
              <a:rPr lang="ko-KR" altLang="en-US" smtClean="0"/>
              <a:pPr/>
              <a:t>2023-04-03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053903" y="5018405"/>
            <a:ext cx="3226118" cy="592451"/>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053903" y="640577"/>
            <a:ext cx="3226118" cy="43014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053903" y="5610856"/>
            <a:ext cx="3226118" cy="8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3693ECA2-7C21-4296-BF2E-7B19C0C5484F}" type="datetime1">
              <a:rPr lang="ko-KR" altLang="en-US" smtClean="0"/>
              <a:pPr/>
              <a:t>2023-04-03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268849" y="287099"/>
            <a:ext cx="4839177" cy="1194858"/>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268849" y="1672803"/>
            <a:ext cx="4839177" cy="473130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268849" y="6644747"/>
            <a:ext cx="1254601" cy="381691"/>
          </a:xfrm>
          <a:prstGeom prst="rect">
            <a:avLst/>
          </a:prstGeom>
        </p:spPr>
        <p:txBody>
          <a:bodyPr vert="horz" lIns="91440" tIns="45720" rIns="91440" bIns="45720" rtlCol="0" anchor="ctr"/>
          <a:lstStyle>
            <a:lvl1pPr algn="l">
              <a:defRPr sz="1200">
                <a:solidFill>
                  <a:schemeClr val="tx1">
                    <a:tint val="75000"/>
                  </a:schemeClr>
                </a:solidFill>
              </a:defRPr>
            </a:lvl1pPr>
          </a:lstStyle>
          <a:p>
            <a:fld id="{9DFCFD71-C1D4-45F0-9035-C92F695C93E2}" type="datetime1">
              <a:rPr lang="ko-KR" altLang="en-US" smtClean="0"/>
              <a:pPr/>
              <a:t>2023-04-03</a:t>
            </a:fld>
            <a:endParaRPr lang="ko-KR" altLang="en-US"/>
          </a:p>
        </p:txBody>
      </p:sp>
      <p:sp>
        <p:nvSpPr>
          <p:cNvPr id="5" name="바닥글 개체 틀 4"/>
          <p:cNvSpPr>
            <a:spLocks noGrp="1"/>
          </p:cNvSpPr>
          <p:nvPr>
            <p:ph type="ftr" sz="quarter" idx="3"/>
          </p:nvPr>
        </p:nvSpPr>
        <p:spPr>
          <a:xfrm>
            <a:off x="1837097" y="6644747"/>
            <a:ext cx="1702673" cy="3816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3853425" y="6644747"/>
            <a:ext cx="1254601" cy="381691"/>
          </a:xfrm>
          <a:prstGeom prst="rect">
            <a:avLst/>
          </a:prstGeom>
        </p:spPr>
        <p:txBody>
          <a:bodyPr vert="horz" lIns="91440" tIns="45720" rIns="91440" bIns="45720" rtlCol="0" anchor="ctr"/>
          <a:lstStyle>
            <a:lvl1pPr algn="r">
              <a:defRPr sz="1200">
                <a:solidFill>
                  <a:schemeClr val="tx1">
                    <a:tint val="75000"/>
                  </a:schemeClr>
                </a:solidFill>
              </a:defRPr>
            </a:lvl1pPr>
          </a:lstStyle>
          <a:p>
            <a:fld id="{6B73C612-604E-4030-A584-8EFEC8D08CF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2"/>
          </p:nvPr>
        </p:nvSpPr>
        <p:spPr>
          <a:noFill/>
        </p:spPr>
        <p:txBody>
          <a:bodyPr/>
          <a:lstStyle/>
          <a:p>
            <a:fld id="{1689D028-7CB4-4BC3-9AC9-16E53EC198D8}" type="slidenum">
              <a:rPr lang="en-US" altLang="ko-KR" smtClean="0">
                <a:ea typeface="굴림" charset="-127"/>
              </a:rPr>
              <a:pPr/>
              <a:t>1</a:t>
            </a:fld>
            <a:endParaRPr lang="en-US" altLang="ko-KR">
              <a:ea typeface="굴림" charset="-127"/>
            </a:endParaRPr>
          </a:p>
        </p:txBody>
      </p:sp>
      <p:sp>
        <p:nvSpPr>
          <p:cNvPr id="5124" name="Rectangle 2"/>
          <p:cNvSpPr>
            <a:spLocks noChangeArrowheads="1"/>
          </p:cNvSpPr>
          <p:nvPr/>
        </p:nvSpPr>
        <p:spPr bwMode="auto">
          <a:xfrm>
            <a:off x="3" y="0"/>
            <a:ext cx="672207" cy="7169150"/>
          </a:xfrm>
          <a:prstGeom prst="rect">
            <a:avLst/>
          </a:prstGeom>
          <a:solidFill>
            <a:schemeClr val="tx2">
              <a:lumMod val="60000"/>
              <a:lumOff val="40000"/>
            </a:schemeClr>
          </a:solidFill>
          <a:ln w="9525">
            <a:noFill/>
            <a:miter lim="800000"/>
            <a:headEnd/>
            <a:tailEnd/>
          </a:ln>
        </p:spPr>
        <p:txBody>
          <a:bodyPr wrap="none" lIns="71668" tIns="35835" rIns="71668" bIns="35835" anchor="ctr"/>
          <a:lstStyle/>
          <a:p>
            <a:endParaRPr lang="ko-KR" altLang="en-US"/>
          </a:p>
        </p:txBody>
      </p:sp>
      <p:sp>
        <p:nvSpPr>
          <p:cNvPr id="5125" name="Rectangle 16"/>
          <p:cNvSpPr>
            <a:spLocks noChangeArrowheads="1"/>
          </p:cNvSpPr>
          <p:nvPr/>
        </p:nvSpPr>
        <p:spPr bwMode="auto">
          <a:xfrm>
            <a:off x="3" y="5096743"/>
            <a:ext cx="672207" cy="2072407"/>
          </a:xfrm>
          <a:prstGeom prst="rect">
            <a:avLst/>
          </a:prstGeom>
          <a:solidFill>
            <a:srgbClr val="C00000"/>
          </a:solidFill>
          <a:ln w="9525">
            <a:noFill/>
            <a:miter lim="800000"/>
            <a:headEnd/>
            <a:tailEnd/>
          </a:ln>
        </p:spPr>
        <p:txBody>
          <a:bodyPr wrap="none" lIns="71668" tIns="35835" rIns="71668" bIns="35835" anchor="ctr"/>
          <a:lstStyle/>
          <a:p>
            <a:pPr algn="ctr"/>
            <a:endParaRPr lang="ko-KR" altLang="ko-KR"/>
          </a:p>
        </p:txBody>
      </p:sp>
      <p:sp>
        <p:nvSpPr>
          <p:cNvPr id="5126" name="Text Box 9"/>
          <p:cNvSpPr txBox="1">
            <a:spLocks noChangeArrowheads="1"/>
          </p:cNvSpPr>
          <p:nvPr/>
        </p:nvSpPr>
        <p:spPr bwMode="auto">
          <a:xfrm>
            <a:off x="3472569" y="365632"/>
            <a:ext cx="1721065" cy="272425"/>
          </a:xfrm>
          <a:prstGeom prst="rect">
            <a:avLst/>
          </a:prstGeom>
          <a:noFill/>
          <a:ln w="9525">
            <a:noFill/>
            <a:miter lim="800000"/>
            <a:headEnd/>
            <a:tailEnd/>
          </a:ln>
        </p:spPr>
        <p:txBody>
          <a:bodyPr wrap="none" lIns="71668" tIns="35835" rIns="71668" bIns="35835">
            <a:spAutoFit/>
          </a:bodyPr>
          <a:lstStyle/>
          <a:p>
            <a:r>
              <a:rPr lang="en-US" altLang="ko-KR" sz="1300" b="1" dirty="0">
                <a:solidFill>
                  <a:schemeClr val="accent5">
                    <a:lumMod val="50000"/>
                  </a:schemeClr>
                </a:solidFill>
              </a:rPr>
              <a:t>Equipping &amp; Caring</a:t>
            </a:r>
          </a:p>
        </p:txBody>
      </p:sp>
      <p:sp>
        <p:nvSpPr>
          <p:cNvPr id="5130" name="TextBox 32"/>
          <p:cNvSpPr txBox="1">
            <a:spLocks noChangeArrowheads="1"/>
          </p:cNvSpPr>
          <p:nvPr/>
        </p:nvSpPr>
        <p:spPr bwMode="auto">
          <a:xfrm rot="5400000">
            <a:off x="-3248469" y="3309862"/>
            <a:ext cx="7169149" cy="549424"/>
          </a:xfrm>
          <a:prstGeom prst="rect">
            <a:avLst/>
          </a:prstGeom>
          <a:noFill/>
          <a:ln w="9525">
            <a:noFill/>
            <a:miter lim="800000"/>
            <a:headEnd/>
            <a:tailEnd/>
          </a:ln>
        </p:spPr>
        <p:txBody>
          <a:bodyPr wrap="square" lIns="71668" tIns="35835" rIns="71668" bIns="35835">
            <a:spAutoFit/>
          </a:bodyPr>
          <a:lstStyle/>
          <a:p>
            <a:r>
              <a:rPr lang="en-US" altLang="ko-KR" sz="3100" dirty="0">
                <a:solidFill>
                  <a:schemeClr val="bg1"/>
                </a:solidFill>
              </a:rPr>
              <a:t>    Lay  Pastors  Ministry        </a:t>
            </a:r>
            <a:r>
              <a:rPr lang="en-US" altLang="ko-KR" sz="3100" b="1" dirty="0">
                <a:solidFill>
                  <a:schemeClr val="bg1"/>
                </a:solidFill>
              </a:rPr>
              <a:t>PACE</a:t>
            </a:r>
            <a:r>
              <a:rPr lang="en-US" altLang="ko-KR" sz="3100" dirty="0">
                <a:solidFill>
                  <a:schemeClr val="bg1"/>
                </a:solidFill>
              </a:rPr>
              <a:t>  </a:t>
            </a:r>
            <a:endParaRPr lang="ko-KR" altLang="en-US" sz="3100" dirty="0">
              <a:solidFill>
                <a:schemeClr val="bg1"/>
              </a:solidFill>
            </a:endParaRPr>
          </a:p>
        </p:txBody>
      </p:sp>
      <p:sp>
        <p:nvSpPr>
          <p:cNvPr id="5131" name="Rectangle 2"/>
          <p:cNvSpPr>
            <a:spLocks noChangeArrowheads="1"/>
          </p:cNvSpPr>
          <p:nvPr/>
        </p:nvSpPr>
        <p:spPr bwMode="auto">
          <a:xfrm rot="-5400000">
            <a:off x="2944565" y="4736852"/>
            <a:ext cx="200200" cy="4664398"/>
          </a:xfrm>
          <a:prstGeom prst="rect">
            <a:avLst/>
          </a:prstGeom>
          <a:solidFill>
            <a:srgbClr val="002060"/>
          </a:solidFill>
          <a:ln w="9525">
            <a:noFill/>
            <a:miter lim="800000"/>
            <a:headEnd/>
            <a:tailEnd/>
          </a:ln>
        </p:spPr>
        <p:txBody>
          <a:bodyPr wrap="none" lIns="71668" tIns="35835" rIns="71668" bIns="35835" anchor="ctr"/>
          <a:lstStyle/>
          <a:p>
            <a:endParaRPr lang="ko-KR" altLang="en-US" dirty="0">
              <a:solidFill>
                <a:srgbClr val="FF6600"/>
              </a:solidFill>
            </a:endParaRPr>
          </a:p>
        </p:txBody>
      </p:sp>
      <p:sp>
        <p:nvSpPr>
          <p:cNvPr id="28" name="TextBox 27"/>
          <p:cNvSpPr txBox="1"/>
          <p:nvPr/>
        </p:nvSpPr>
        <p:spPr>
          <a:xfrm>
            <a:off x="1400219" y="4760776"/>
            <a:ext cx="144800" cy="287813"/>
          </a:xfrm>
          <a:prstGeom prst="rect">
            <a:avLst/>
          </a:prstGeom>
          <a:noFill/>
        </p:spPr>
        <p:txBody>
          <a:bodyPr wrap="none" lIns="71668" tIns="35835" rIns="71668" bIns="35835" rtlCol="0">
            <a:spAutoFit/>
          </a:bodyPr>
          <a:lstStyle/>
          <a:p>
            <a:endParaRPr lang="ko-KR" altLang="en-US" dirty="0"/>
          </a:p>
        </p:txBody>
      </p:sp>
      <p:pic>
        <p:nvPicPr>
          <p:cNvPr id="34818" name="Picture 2" descr="C:\Users\서병채\Desktop\바탕화면\사진들\마크모음\모자.jpg"/>
          <p:cNvPicPr>
            <a:picLocks noChangeAspect="1" noChangeArrowheads="1"/>
          </p:cNvPicPr>
          <p:nvPr/>
        </p:nvPicPr>
        <p:blipFill>
          <a:blip r:embed="rId3" cstate="print"/>
          <a:srcRect/>
          <a:stretch>
            <a:fillRect/>
          </a:stretch>
        </p:blipFill>
        <p:spPr bwMode="auto">
          <a:xfrm>
            <a:off x="744215" y="200199"/>
            <a:ext cx="1138912" cy="1512168"/>
          </a:xfrm>
          <a:prstGeom prst="rect">
            <a:avLst/>
          </a:prstGeom>
          <a:noFill/>
        </p:spPr>
      </p:pic>
      <p:sp>
        <p:nvSpPr>
          <p:cNvPr id="33799" name="Rectangle 7"/>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7" name="TextBox 16"/>
          <p:cNvSpPr txBox="1"/>
          <p:nvPr/>
        </p:nvSpPr>
        <p:spPr>
          <a:xfrm>
            <a:off x="1536303" y="3486616"/>
            <a:ext cx="3024336" cy="380146"/>
          </a:xfrm>
          <a:prstGeom prst="rect">
            <a:avLst/>
          </a:prstGeom>
          <a:noFill/>
        </p:spPr>
        <p:txBody>
          <a:bodyPr wrap="square" lIns="71668" tIns="35835" rIns="71668" bIns="35835" rtlCol="0">
            <a:spAutoFit/>
          </a:bodyPr>
          <a:lstStyle/>
          <a:p>
            <a:pPr algn="ctr"/>
            <a:r>
              <a:rPr lang="en-US" altLang="ko-KR" sz="2000" b="1" dirty="0">
                <a:solidFill>
                  <a:schemeClr val="tx2">
                    <a:lumMod val="75000"/>
                  </a:schemeClr>
                </a:solidFill>
                <a:latin typeface="+mj-lt"/>
              </a:rPr>
              <a:t>GOOD to GREAT</a:t>
            </a:r>
            <a:endParaRPr lang="en-US" altLang="ko-KR" b="1" i="1" dirty="0">
              <a:solidFill>
                <a:schemeClr val="tx2">
                  <a:lumMod val="75000"/>
                </a:schemeClr>
              </a:solidFill>
              <a:latin typeface="+mj-lt"/>
            </a:endParaRPr>
          </a:p>
        </p:txBody>
      </p:sp>
      <p:sp>
        <p:nvSpPr>
          <p:cNvPr id="18" name="Text Box 10"/>
          <p:cNvSpPr txBox="1">
            <a:spLocks noChangeArrowheads="1"/>
          </p:cNvSpPr>
          <p:nvPr/>
        </p:nvSpPr>
        <p:spPr bwMode="auto">
          <a:xfrm>
            <a:off x="3480519" y="632247"/>
            <a:ext cx="1656184" cy="410924"/>
          </a:xfrm>
          <a:prstGeom prst="rect">
            <a:avLst/>
          </a:prstGeom>
          <a:noFill/>
          <a:ln w="9525">
            <a:noFill/>
            <a:miter lim="800000"/>
            <a:headEnd/>
            <a:tailEnd/>
          </a:ln>
        </p:spPr>
        <p:txBody>
          <a:bodyPr wrap="square" lIns="71668" tIns="35835" rIns="71668" bIns="35835">
            <a:spAutoFit/>
          </a:bodyPr>
          <a:lstStyle/>
          <a:p>
            <a:pPr algn="dist"/>
            <a:r>
              <a:rPr lang="en-US" altLang="ko-KR" sz="1100" dirty="0">
                <a:solidFill>
                  <a:schemeClr val="bg1">
                    <a:lumMod val="65000"/>
                  </a:schemeClr>
                </a:solidFill>
              </a:rPr>
              <a:t>To equip the saints</a:t>
            </a:r>
          </a:p>
          <a:p>
            <a:pPr algn="dist"/>
            <a:r>
              <a:rPr lang="en-US" altLang="ko-KR" sz="1100" dirty="0">
                <a:solidFill>
                  <a:schemeClr val="bg1">
                    <a:lumMod val="65000"/>
                  </a:schemeClr>
                </a:solidFill>
              </a:rPr>
              <a:t>For the Ministry</a:t>
            </a:r>
          </a:p>
        </p:txBody>
      </p:sp>
      <p:cxnSp>
        <p:nvCxnSpPr>
          <p:cNvPr id="21" name="직선 연결선 20"/>
          <p:cNvCxnSpPr/>
          <p:nvPr/>
        </p:nvCxnSpPr>
        <p:spPr>
          <a:xfrm>
            <a:off x="1896343" y="6032847"/>
            <a:ext cx="0" cy="8640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3552527" y="6032847"/>
            <a:ext cx="0" cy="864096"/>
          </a:xfrm>
          <a:prstGeom prst="line">
            <a:avLst/>
          </a:prstGeom>
          <a:ln w="19685">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_x112159592" descr="EMB00005e945a22"/>
          <p:cNvPicPr>
            <a:picLocks noChangeAspect="1" noChangeArrowheads="1"/>
          </p:cNvPicPr>
          <p:nvPr/>
        </p:nvPicPr>
        <p:blipFill>
          <a:blip r:embed="rId4" cstate="print"/>
          <a:srcRect l="35611" t="46123" r="23741" b="52243"/>
          <a:stretch>
            <a:fillRect/>
          </a:stretch>
        </p:blipFill>
        <p:spPr bwMode="auto">
          <a:xfrm>
            <a:off x="3552527" y="1064295"/>
            <a:ext cx="1512168" cy="93882"/>
          </a:xfrm>
          <a:prstGeom prst="rect">
            <a:avLst/>
          </a:prstGeom>
          <a:noFill/>
        </p:spPr>
      </p:pic>
      <p:cxnSp>
        <p:nvCxnSpPr>
          <p:cNvPr id="22" name="직선 연결선 21"/>
          <p:cNvCxnSpPr/>
          <p:nvPr/>
        </p:nvCxnSpPr>
        <p:spPr>
          <a:xfrm>
            <a:off x="1896343"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4128591"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Box 9"/>
          <p:cNvSpPr txBox="1">
            <a:spLocks noChangeArrowheads="1"/>
          </p:cNvSpPr>
          <p:nvPr/>
        </p:nvSpPr>
        <p:spPr bwMode="auto">
          <a:xfrm>
            <a:off x="1392287" y="5888831"/>
            <a:ext cx="1152128" cy="287813"/>
          </a:xfrm>
          <a:prstGeom prst="rect">
            <a:avLst/>
          </a:prstGeom>
          <a:noFill/>
          <a:ln w="9525">
            <a:noFill/>
            <a:miter lim="800000"/>
            <a:headEnd/>
            <a:tailEnd/>
          </a:ln>
        </p:spPr>
        <p:txBody>
          <a:bodyPr wrap="square" lIns="71668" tIns="35835" rIns="71668" bIns="35835">
            <a:spAutoFit/>
          </a:bodyPr>
          <a:lstStyle/>
          <a:p>
            <a:r>
              <a:rPr lang="en-US" altLang="ko-KR" dirty="0">
                <a:solidFill>
                  <a:schemeClr val="accent5">
                    <a:lumMod val="50000"/>
                  </a:schemeClr>
                </a:solidFill>
              </a:rPr>
              <a:t>Seoul Korea</a:t>
            </a:r>
          </a:p>
        </p:txBody>
      </p:sp>
      <p:pic>
        <p:nvPicPr>
          <p:cNvPr id="1029" name="Picture 5"/>
          <p:cNvPicPr>
            <a:picLocks noChangeAspect="1" noChangeArrowheads="1"/>
          </p:cNvPicPr>
          <p:nvPr/>
        </p:nvPicPr>
        <p:blipFill>
          <a:blip r:embed="rId5" cstate="print"/>
          <a:srcRect/>
          <a:stretch>
            <a:fillRect/>
          </a:stretch>
        </p:blipFill>
        <p:spPr bwMode="auto">
          <a:xfrm>
            <a:off x="744215" y="6224153"/>
            <a:ext cx="4632648" cy="680989"/>
          </a:xfrm>
          <a:prstGeom prst="rect">
            <a:avLst/>
          </a:prstGeom>
          <a:noFill/>
          <a:ln w="9525">
            <a:noFill/>
            <a:miter lim="800000"/>
            <a:headEnd/>
            <a:tailEnd/>
          </a:ln>
        </p:spPr>
      </p:pic>
      <p:sp>
        <p:nvSpPr>
          <p:cNvPr id="25" name="Text Box 9"/>
          <p:cNvSpPr txBox="1">
            <a:spLocks noChangeArrowheads="1"/>
          </p:cNvSpPr>
          <p:nvPr/>
        </p:nvSpPr>
        <p:spPr bwMode="auto">
          <a:xfrm>
            <a:off x="3552527" y="5888832"/>
            <a:ext cx="1440160" cy="287813"/>
          </a:xfrm>
          <a:prstGeom prst="rect">
            <a:avLst/>
          </a:prstGeom>
          <a:noFill/>
          <a:ln w="9525">
            <a:noFill/>
            <a:miter lim="800000"/>
            <a:headEnd/>
            <a:tailEnd/>
          </a:ln>
        </p:spPr>
        <p:txBody>
          <a:bodyPr wrap="square" lIns="71668" tIns="35835" rIns="71668" bIns="35835">
            <a:spAutoFit/>
          </a:bodyPr>
          <a:lstStyle/>
          <a:p>
            <a:r>
              <a:rPr lang="en-US" altLang="ko-KR" dirty="0" smtClean="0">
                <a:solidFill>
                  <a:schemeClr val="accent5">
                    <a:lumMod val="50000"/>
                  </a:schemeClr>
                </a:solidFill>
              </a:rPr>
              <a:t>Kenya</a:t>
            </a:r>
            <a:r>
              <a:rPr lang="ko-KR" altLang="en-US" dirty="0" smtClean="0">
                <a:solidFill>
                  <a:schemeClr val="accent5">
                    <a:lumMod val="50000"/>
                  </a:schemeClr>
                </a:solidFill>
              </a:rPr>
              <a:t> </a:t>
            </a:r>
            <a:r>
              <a:rPr lang="en-US" altLang="ko-KR" dirty="0" smtClean="0">
                <a:solidFill>
                  <a:schemeClr val="accent5">
                    <a:lumMod val="50000"/>
                  </a:schemeClr>
                </a:solidFill>
              </a:rPr>
              <a:t>Africa</a:t>
            </a:r>
            <a:endParaRPr lang="en-US" altLang="ko-KR" dirty="0">
              <a:solidFill>
                <a:schemeClr val="accent5">
                  <a:lumMod val="50000"/>
                </a:schemeClr>
              </a:solidFill>
            </a:endParaRPr>
          </a:p>
        </p:txBody>
      </p:sp>
      <p:sp>
        <p:nvSpPr>
          <p:cNvPr id="29" name="Text Box 9"/>
          <p:cNvSpPr txBox="1">
            <a:spLocks noChangeArrowheads="1"/>
          </p:cNvSpPr>
          <p:nvPr/>
        </p:nvSpPr>
        <p:spPr bwMode="auto">
          <a:xfrm>
            <a:off x="728285" y="1856383"/>
            <a:ext cx="1426131" cy="287813"/>
          </a:xfrm>
          <a:prstGeom prst="rect">
            <a:avLst/>
          </a:prstGeom>
          <a:noFill/>
          <a:ln w="9525">
            <a:noFill/>
            <a:miter lim="800000"/>
            <a:headEnd/>
            <a:tailEnd/>
          </a:ln>
        </p:spPr>
        <p:txBody>
          <a:bodyPr wrap="square" lIns="71668" tIns="35835" rIns="71668" bIns="35835">
            <a:spAutoFit/>
          </a:bodyPr>
          <a:ls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a:lstStyle>
          <a:p>
            <a:r>
              <a:rPr lang="en-US" altLang="ko-KR" dirty="0" smtClean="0">
                <a:solidFill>
                  <a:schemeClr val="accent5">
                    <a:lumMod val="50000"/>
                  </a:schemeClr>
                </a:solidFill>
              </a:rPr>
              <a:t>melvinuniv.org</a:t>
            </a:r>
            <a:endParaRPr lang="en-US" altLang="ko-KR" dirty="0">
              <a:solidFill>
                <a:schemeClr val="accent5">
                  <a:lumMod val="50000"/>
                </a:schemeClr>
              </a:solidFill>
            </a:endParaRPr>
          </a:p>
        </p:txBody>
      </p:sp>
      <p:pic>
        <p:nvPicPr>
          <p:cNvPr id="1026" name="Picture 2" descr="C:\Users\Owner\Desktop\대학로고 작은것.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6950" y="4377605"/>
            <a:ext cx="1495425" cy="1438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10</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456185" y="848271"/>
            <a:ext cx="4464496" cy="5478423"/>
          </a:xfrm>
          <a:prstGeom prst="rect">
            <a:avLst/>
          </a:prstGeom>
        </p:spPr>
        <p:txBody>
          <a:bodyPr wrap="square">
            <a:spAutoFit/>
          </a:bodyPr>
          <a:lstStyle/>
          <a:p>
            <a:pPr fontAlgn="base"/>
            <a:r>
              <a:rPr lang="en-US" altLang="ko-KR" dirty="0"/>
              <a:t>The first is that they infused the entire process with the brutal facts of reality.</a:t>
            </a:r>
          </a:p>
          <a:p>
            <a:pPr fontAlgn="base"/>
            <a:endParaRPr lang="en-US" altLang="ko-KR" dirty="0"/>
          </a:p>
          <a:p>
            <a:pPr fontAlgn="base"/>
            <a:r>
              <a:rPr lang="en-US" altLang="ko-KR" dirty="0"/>
              <a:t>The second is that they developed a simple, yet deeply insightful, frame of reference for all decision.</a:t>
            </a:r>
          </a:p>
          <a:p>
            <a:pPr fontAlgn="base"/>
            <a:r>
              <a:rPr lang="en-US" altLang="ko-KR" dirty="0"/>
              <a:t>We cannot make a series of good decisions without first confronting the brutal facts. </a:t>
            </a:r>
          </a:p>
          <a:p>
            <a:pPr fontAlgn="base"/>
            <a:endParaRPr lang="en-US" altLang="ko-KR" dirty="0"/>
          </a:p>
          <a:p>
            <a:pPr fontAlgn="base"/>
            <a:r>
              <a:rPr lang="en-US" altLang="ko-KR" dirty="0"/>
              <a:t>Brutal facts? reality? how to motivate people with these...?</a:t>
            </a:r>
          </a:p>
          <a:p>
            <a:pPr fontAlgn="base"/>
            <a:endParaRPr lang="en-US" altLang="ko-KR" dirty="0"/>
          </a:p>
          <a:p>
            <a:pPr fontAlgn="base"/>
            <a:r>
              <a:rPr lang="en-US" altLang="ko-KR" dirty="0"/>
              <a:t>If you have the right people on the bus, they will be self-motivated. </a:t>
            </a:r>
          </a:p>
          <a:p>
            <a:pPr fontAlgn="base"/>
            <a:endParaRPr lang="en-US" altLang="ko-KR" dirty="0"/>
          </a:p>
          <a:p>
            <a:pPr fontAlgn="base"/>
            <a:r>
              <a:rPr lang="en-US" altLang="ko-KR" dirty="0"/>
              <a:t>False hope is more serious problem...</a:t>
            </a:r>
          </a:p>
          <a:p>
            <a:pPr fontAlgn="base"/>
            <a:endParaRPr lang="en-US" altLang="ko-KR" dirty="0"/>
          </a:p>
          <a:p>
            <a:pPr fontAlgn="base"/>
            <a:r>
              <a:rPr lang="en-US" altLang="ko-KR" dirty="0"/>
              <a:t>Yes. Leadership is about vision. But also need to be heard where the truth is...</a:t>
            </a:r>
          </a:p>
          <a:p>
            <a:pPr fontAlgn="base"/>
            <a:endParaRPr lang="en-US" altLang="ko-KR" dirty="0"/>
          </a:p>
          <a:p>
            <a:pPr fontAlgn="base"/>
            <a:r>
              <a:rPr lang="en-US" altLang="ko-KR" dirty="0"/>
              <a:t>How? </a:t>
            </a:r>
          </a:p>
          <a:p>
            <a:pPr fontAlgn="base"/>
            <a:r>
              <a:rPr lang="en-US" altLang="ko-KR" dirty="0"/>
              <a:t>1.</a:t>
            </a:r>
            <a:r>
              <a:rPr lang="en-US" altLang="ko-KR" i="1" dirty="0"/>
              <a:t> Lead with questions, not answers.</a:t>
            </a:r>
            <a:r>
              <a:rPr lang="en-US" altLang="ko-KR" dirty="0"/>
              <a:t>....right people one the bus?</a:t>
            </a:r>
          </a:p>
          <a:p>
            <a:pPr fontAlgn="base"/>
            <a:r>
              <a:rPr lang="en-US" altLang="ko-KR" dirty="0"/>
              <a:t>2. </a:t>
            </a:r>
            <a:r>
              <a:rPr lang="en-US" altLang="ko-KR" i="1" dirty="0"/>
              <a:t>Engage in dialogue and debate, not coercion</a:t>
            </a:r>
            <a:r>
              <a:rPr lang="en-US" altLang="ko-KR" dirty="0"/>
              <a:t>.... </a:t>
            </a:r>
          </a:p>
          <a:p>
            <a:pPr fontAlgn="base"/>
            <a:r>
              <a:rPr lang="en-US" altLang="ko-KR" dirty="0"/>
              <a:t>3. </a:t>
            </a:r>
            <a:r>
              <a:rPr lang="en-US" altLang="ko-KR" i="1" dirty="0"/>
              <a:t>Conduct autopsies, not blame</a:t>
            </a:r>
            <a:r>
              <a:rPr lang="en-US" altLang="ko-KR" dirty="0"/>
              <a:t>....mistake? lessons?</a:t>
            </a:r>
          </a:p>
          <a:p>
            <a:pPr fontAlgn="base"/>
            <a:r>
              <a:rPr lang="en-US" altLang="ko-KR" dirty="0"/>
              <a:t>4. </a:t>
            </a:r>
            <a:r>
              <a:rPr lang="en-US" altLang="ko-KR" i="1" dirty="0"/>
              <a:t>Information, information cant not be ignored........</a:t>
            </a:r>
            <a:endParaRPr lang="en-US" altLang="ko-KR" dirty="0"/>
          </a:p>
        </p:txBody>
      </p:sp>
    </p:spTree>
    <p:extLst>
      <p:ext uri="{BB962C8B-B14F-4D97-AF65-F5344CB8AC3E}">
        <p14:creationId xmlns:p14="http://schemas.microsoft.com/office/powerpoint/2010/main" val="264960466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11</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84175" y="776263"/>
            <a:ext cx="4680520" cy="4616648"/>
          </a:xfrm>
          <a:prstGeom prst="rect">
            <a:avLst/>
          </a:prstGeom>
        </p:spPr>
        <p:txBody>
          <a:bodyPr wrap="square">
            <a:spAutoFit/>
          </a:bodyPr>
          <a:lstStyle/>
          <a:p>
            <a:pPr fontAlgn="base"/>
            <a:r>
              <a:rPr lang="en-US" altLang="ko-KR" b="1" dirty="0"/>
              <a:t>Unwavering Faith amid the Brutal Facts</a:t>
            </a:r>
            <a:endParaRPr lang="en-US" altLang="ko-KR" dirty="0"/>
          </a:p>
          <a:p>
            <a:pPr fontAlgn="base"/>
            <a:r>
              <a:rPr lang="en-US" altLang="ko-KR" dirty="0"/>
              <a:t>In confronting the brutal facts, to great ministry/organization left themselves stronger and more resilient, not weaker and more dispirited. </a:t>
            </a:r>
          </a:p>
          <a:p>
            <a:pPr fontAlgn="base"/>
            <a:endParaRPr lang="en-US" altLang="ko-KR" dirty="0"/>
          </a:p>
          <a:p>
            <a:pPr fontAlgn="base"/>
            <a:r>
              <a:rPr lang="en-US" altLang="ko-KR" dirty="0"/>
              <a:t>People fell generally into three categories:</a:t>
            </a:r>
          </a:p>
          <a:p>
            <a:pPr fontAlgn="base"/>
            <a:endParaRPr lang="en-US" altLang="ko-KR" dirty="0"/>
          </a:p>
          <a:p>
            <a:pPr fontAlgn="base"/>
            <a:r>
              <a:rPr lang="en-US" altLang="ko-KR" dirty="0"/>
              <a:t>1. Those who were permanently dispirited by the event,</a:t>
            </a:r>
          </a:p>
          <a:p>
            <a:pPr fontAlgn="base"/>
            <a:r>
              <a:rPr lang="en-US" altLang="ko-KR" dirty="0"/>
              <a:t>2. Those who got their life back to the normal</a:t>
            </a:r>
          </a:p>
          <a:p>
            <a:pPr fontAlgn="base"/>
            <a:r>
              <a:rPr lang="en-US" altLang="ko-KR" dirty="0"/>
              <a:t>3. Those who used the experience as a defining event that make them stronger.</a:t>
            </a:r>
          </a:p>
          <a:p>
            <a:pPr fontAlgn="base"/>
            <a:endParaRPr lang="en-US" altLang="ko-KR" dirty="0"/>
          </a:p>
          <a:p>
            <a:pPr fontAlgn="base"/>
            <a:r>
              <a:rPr lang="en-US" altLang="ko-KR" b="1" dirty="0"/>
              <a:t>Paradox to be great </a:t>
            </a:r>
            <a:endParaRPr lang="en-US" altLang="ko-KR" dirty="0"/>
          </a:p>
          <a:p>
            <a:pPr fontAlgn="base"/>
            <a:r>
              <a:rPr lang="en-US" altLang="ko-KR" dirty="0"/>
              <a:t>Accepted the brutal facts of reality unwavering faith</a:t>
            </a:r>
          </a:p>
          <a:p>
            <a:pPr fontAlgn="base"/>
            <a:r>
              <a:rPr lang="en-US" altLang="ko-KR" dirty="0"/>
              <a:t>Maintained an unwavering faith in the endgame.</a:t>
            </a:r>
          </a:p>
          <a:p>
            <a:pPr fontAlgn="base"/>
            <a:endParaRPr lang="en-US" altLang="ko-KR" dirty="0"/>
          </a:p>
          <a:p>
            <a:pPr fontAlgn="base"/>
            <a:r>
              <a:rPr lang="en-US" altLang="ko-KR" dirty="0"/>
              <a:t>Retain faith that you will prevail in the end, regardless of difficulties</a:t>
            </a:r>
          </a:p>
          <a:p>
            <a:pPr fontAlgn="base"/>
            <a:r>
              <a:rPr lang="en-US" altLang="ko-KR" dirty="0"/>
              <a:t>AND at the same time</a:t>
            </a:r>
          </a:p>
          <a:p>
            <a:pPr fontAlgn="base"/>
            <a:r>
              <a:rPr lang="en-US" altLang="ko-KR" dirty="0"/>
              <a:t>Confront the most brutal facts of our current reality, whatever they might be.</a:t>
            </a:r>
          </a:p>
        </p:txBody>
      </p:sp>
    </p:spTree>
    <p:extLst>
      <p:ext uri="{BB962C8B-B14F-4D97-AF65-F5344CB8AC3E}">
        <p14:creationId xmlns:p14="http://schemas.microsoft.com/office/powerpoint/2010/main" val="104345224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a:solidFill>
                  <a:schemeClr val="bg1"/>
                </a:solidFill>
              </a:rPr>
              <a:t>4. The Hedgehog Concept </a:t>
            </a:r>
            <a:endParaRPr lang="en-US" altLang="ko-KR" sz="18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12</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420181" y="848271"/>
            <a:ext cx="4536504" cy="4401205"/>
          </a:xfrm>
          <a:prstGeom prst="rect">
            <a:avLst/>
          </a:prstGeom>
        </p:spPr>
        <p:txBody>
          <a:bodyPr wrap="square">
            <a:spAutoFit/>
          </a:bodyPr>
          <a:lstStyle/>
          <a:p>
            <a:pPr fontAlgn="base"/>
            <a:r>
              <a:rPr lang="en-US" altLang="ko-KR" dirty="0"/>
              <a:t>If we cannot be the best in the world at our core ministry, then our core ministry absolutely cannot form the basis of a great organization. </a:t>
            </a:r>
          </a:p>
          <a:p>
            <a:pPr fontAlgn="base"/>
            <a:endParaRPr lang="en-US" altLang="ko-KR" dirty="0"/>
          </a:p>
          <a:p>
            <a:pPr fontAlgn="base"/>
            <a:r>
              <a:rPr lang="en-US" altLang="ko-KR" dirty="0"/>
              <a:t>Are you a hedgehog or a fox?</a:t>
            </a:r>
          </a:p>
          <a:p>
            <a:pPr fontAlgn="base"/>
            <a:endParaRPr lang="en-US" altLang="ko-KR" dirty="0"/>
          </a:p>
          <a:p>
            <a:pPr fontAlgn="base"/>
            <a:r>
              <a:rPr lang="en-US" altLang="ko-KR" dirty="0"/>
              <a:t>Ancient Greek parable: "The fox know many things, but the hedgehog knows one big things."......to divide people into two basic groups: foxes and hedgehogs. </a:t>
            </a:r>
          </a:p>
          <a:p>
            <a:pPr fontAlgn="base"/>
            <a:endParaRPr lang="en-US" altLang="ko-KR" dirty="0"/>
          </a:p>
          <a:p>
            <a:pPr fontAlgn="base"/>
            <a:r>
              <a:rPr lang="en-US" altLang="ko-KR" dirty="0"/>
              <a:t>Foxes pursue many ends at the same time and see the world in all its complexity. They are "scattered or diffused, moving on many levels...never integrating their thinking into one overall concept or unifying vision. </a:t>
            </a:r>
          </a:p>
          <a:p>
            <a:pPr fontAlgn="base"/>
            <a:endParaRPr lang="en-US" altLang="ko-KR" dirty="0"/>
          </a:p>
          <a:p>
            <a:pPr fontAlgn="base"/>
            <a:r>
              <a:rPr lang="en-US" altLang="ko-KR" dirty="0"/>
              <a:t>Hedgehogs, on the other hand, simplify a complex world into a single organizing idea, a basic principle or concept that unifies and guides everything.</a:t>
            </a:r>
          </a:p>
        </p:txBody>
      </p:sp>
    </p:spTree>
    <p:extLst>
      <p:ext uri="{BB962C8B-B14F-4D97-AF65-F5344CB8AC3E}">
        <p14:creationId xmlns:p14="http://schemas.microsoft.com/office/powerpoint/2010/main" val="335309320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13</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632247"/>
            <a:ext cx="4824536" cy="4832092"/>
          </a:xfrm>
          <a:prstGeom prst="rect">
            <a:avLst/>
          </a:prstGeom>
        </p:spPr>
        <p:txBody>
          <a:bodyPr wrap="square">
            <a:spAutoFit/>
          </a:bodyPr>
          <a:lstStyle/>
          <a:p>
            <a:pPr fontAlgn="base"/>
            <a:r>
              <a:rPr lang="en-US" altLang="ko-KR" dirty="0"/>
              <a:t>To be clear, hedgehog is not stupid. Quite the contrary.</a:t>
            </a:r>
          </a:p>
          <a:p>
            <a:pPr fontAlgn="base"/>
            <a:endParaRPr lang="en-US" altLang="ko-KR" dirty="0"/>
          </a:p>
          <a:p>
            <a:pPr fontAlgn="base"/>
            <a:r>
              <a:rPr lang="en-US" altLang="ko-KR" dirty="0"/>
              <a:t>They understand that essence of profound insight is simplicity. What could be more simple than e=mc</a:t>
            </a:r>
            <a:r>
              <a:rPr lang="en-US" altLang="ko-KR" baseline="30000" dirty="0"/>
              <a:t>2</a:t>
            </a:r>
            <a:r>
              <a:rPr lang="en-US" altLang="ko-KR" dirty="0"/>
              <a:t>? What could be simpler than the idea of the unconscious, organized into an id, ego, and superego? </a:t>
            </a:r>
          </a:p>
          <a:p>
            <a:pPr fontAlgn="base"/>
            <a:endParaRPr lang="en-US" altLang="ko-KR" dirty="0"/>
          </a:p>
          <a:p>
            <a:pPr fontAlgn="base"/>
            <a:r>
              <a:rPr lang="en-US" altLang="ko-KR" dirty="0"/>
              <a:t>No, the hedgehogs aren't simpleton; they have a piercing insight that allows them to see through complexity and discern underlying patterns. Hedgehog see what is essential, and ignore the rest. </a:t>
            </a:r>
          </a:p>
          <a:p>
            <a:pPr fontAlgn="base"/>
            <a:endParaRPr lang="en-US" altLang="ko-KR" dirty="0"/>
          </a:p>
          <a:p>
            <a:pPr fontAlgn="base"/>
            <a:r>
              <a:rPr lang="en-US" altLang="ko-KR" dirty="0"/>
              <a:t>More precisely, a Hedgehog concept is a simple, crystalline concept that flows from deep understanding about the intersection of the followings: 1) what I am deeply PASSIONATE ABOUT, 2) what I can BE THE BEST IN THE WORLD at, 3) Is it GOD WANTED to do to do.</a:t>
            </a:r>
          </a:p>
          <a:p>
            <a:pPr fontAlgn="base"/>
            <a:endParaRPr lang="en-US" altLang="ko-KR" dirty="0"/>
          </a:p>
          <a:p>
            <a:pPr fontAlgn="base"/>
            <a:r>
              <a:rPr lang="en-US" altLang="ko-KR" dirty="0"/>
              <a:t>A hedgehog concept is not a goal to be the best, a strategy to be the best, an intention to be the best, a plan to be the best. </a:t>
            </a:r>
            <a:r>
              <a:rPr lang="en-US" altLang="ko-KR" i="1" dirty="0"/>
              <a:t>It is an understanding of what we can be the best at. </a:t>
            </a:r>
            <a:r>
              <a:rPr lang="en-US" altLang="ko-KR" dirty="0"/>
              <a:t>The distinction is absolutely crucial.</a:t>
            </a:r>
          </a:p>
        </p:txBody>
      </p:sp>
    </p:spTree>
    <p:extLst>
      <p:ext uri="{BB962C8B-B14F-4D97-AF65-F5344CB8AC3E}">
        <p14:creationId xmlns:p14="http://schemas.microsoft.com/office/powerpoint/2010/main" val="304567293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14</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84175" y="776263"/>
            <a:ext cx="4608512" cy="5478423"/>
          </a:xfrm>
          <a:prstGeom prst="rect">
            <a:avLst/>
          </a:prstGeom>
        </p:spPr>
        <p:txBody>
          <a:bodyPr wrap="square">
            <a:spAutoFit/>
          </a:bodyPr>
          <a:lstStyle/>
          <a:p>
            <a:pPr fontAlgn="base"/>
            <a:r>
              <a:rPr lang="en-US" altLang="ko-KR" dirty="0"/>
              <a:t>A hedgehog concept is not a goal to be the best, a strategy to be the best, an intention to be the best, a plan to be the best. </a:t>
            </a:r>
            <a:r>
              <a:rPr lang="en-US" altLang="ko-KR" i="1" dirty="0"/>
              <a:t>It is an understanding of what we can be the best at. </a:t>
            </a:r>
            <a:r>
              <a:rPr lang="en-US" altLang="ko-KR" dirty="0"/>
              <a:t>The distinction is absolutely crucial.</a:t>
            </a:r>
          </a:p>
          <a:p>
            <a:pPr fontAlgn="base"/>
            <a:endParaRPr lang="en-US" altLang="ko-KR" dirty="0"/>
          </a:p>
          <a:p>
            <a:pPr fontAlgn="base"/>
            <a:r>
              <a:rPr lang="en-US" altLang="ko-KR" dirty="0"/>
              <a:t>There is pre-hedgehog and post-hedgehog.</a:t>
            </a:r>
          </a:p>
          <a:p>
            <a:pPr fontAlgn="base"/>
            <a:endParaRPr lang="en-US" altLang="ko-KR" dirty="0"/>
          </a:p>
          <a:p>
            <a:pPr fontAlgn="base"/>
            <a:r>
              <a:rPr lang="en-US" altLang="ko-KR" dirty="0"/>
              <a:t>Pre-hedgehog: It's like groping through fog....you can't see all that well….only a little bit ahead.... move at a deliberate, slow crawl.</a:t>
            </a:r>
          </a:p>
          <a:p>
            <a:pPr fontAlgn="base"/>
            <a:endParaRPr lang="en-US" altLang="ko-KR" dirty="0"/>
          </a:p>
          <a:p>
            <a:pPr fontAlgn="base"/>
            <a:r>
              <a:rPr lang="en-US" altLang="ko-KR" dirty="0"/>
              <a:t>Post-hedgehog: ...move swiftly beneath your feet, ...fly past as you quickly make decision..</a:t>
            </a:r>
          </a:p>
          <a:p>
            <a:pPr fontAlgn="base"/>
            <a:endParaRPr lang="en-US" altLang="ko-KR" dirty="0"/>
          </a:p>
          <a:p>
            <a:pPr fontAlgn="base"/>
            <a:r>
              <a:rPr lang="en-US" altLang="ko-KR" dirty="0"/>
              <a:t>Disciplined people, disciplined thought....make Hedgehog concept into reality.</a:t>
            </a:r>
          </a:p>
          <a:p>
            <a:pPr fontAlgn="base"/>
            <a:endParaRPr lang="en-US" altLang="ko-KR" dirty="0"/>
          </a:p>
          <a:p>
            <a:pPr fontAlgn="base"/>
            <a:r>
              <a:rPr lang="en-US" altLang="ko-KR" dirty="0"/>
              <a:t>Essential point: "</a:t>
            </a:r>
            <a:r>
              <a:rPr lang="en-US" altLang="ko-KR" i="1" dirty="0"/>
              <a:t>Growth!" is not a Hedgehog concept</a:t>
            </a:r>
            <a:r>
              <a:rPr lang="en-US" altLang="ko-KR" dirty="0"/>
              <a:t>. Rather, if we have the right Hedgehog concept and make decisions relentlessly consistent with it, we will create such momentum that our main problem will not be how to grow, but how not to grow too fast. </a:t>
            </a:r>
          </a:p>
          <a:p>
            <a:pPr fontAlgn="base"/>
            <a:endParaRPr lang="en-US" altLang="ko-KR" dirty="0"/>
          </a:p>
          <a:p>
            <a:pPr fontAlgn="base"/>
            <a:r>
              <a:rPr lang="en-US" altLang="ko-KR" dirty="0"/>
              <a:t>Getting a Hedgehog concept is </a:t>
            </a:r>
            <a:r>
              <a:rPr lang="en-US" altLang="ko-KR" i="1" dirty="0"/>
              <a:t>an inherently iterative process</a:t>
            </a:r>
            <a:r>
              <a:rPr lang="en-US" altLang="ko-KR" dirty="0"/>
              <a:t>, not an event. </a:t>
            </a:r>
          </a:p>
        </p:txBody>
      </p:sp>
    </p:spTree>
    <p:extLst>
      <p:ext uri="{BB962C8B-B14F-4D97-AF65-F5344CB8AC3E}">
        <p14:creationId xmlns:p14="http://schemas.microsoft.com/office/powerpoint/2010/main" val="65798677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solidFill>
                <a:prstClr val="white"/>
              </a:solidFill>
            </a:endParaRPr>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solidFill>
                <a:prstClr val="black"/>
              </a:solidFill>
            </a:endParaRPr>
          </a:p>
        </p:txBody>
      </p:sp>
      <p:sp>
        <p:nvSpPr>
          <p:cNvPr id="32769" name="_x101705768"/>
          <p:cNvSpPr>
            <a:spLocks noChangeArrowheads="1"/>
          </p:cNvSpPr>
          <p:nvPr/>
        </p:nvSpPr>
        <p:spPr bwMode="auto">
          <a:xfrm>
            <a:off x="-1" y="20490"/>
            <a:ext cx="5376863" cy="416223"/>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a:solidFill>
                  <a:schemeClr val="bg1"/>
                </a:solidFill>
              </a:rPr>
              <a:t>5. A Culture of Discipline</a:t>
            </a:r>
            <a:endParaRPr lang="en-US" altLang="ko-KR" sz="1800" dirty="0">
              <a:solidFill>
                <a:schemeClr val="bg1"/>
              </a:solidFill>
            </a:endParaRPr>
          </a:p>
          <a:p>
            <a:pPr algn="ctr" defTabSz="914400" fontAlgn="base">
              <a:spcBef>
                <a:spcPct val="0"/>
              </a:spcBef>
              <a:spcAft>
                <a:spcPct val="0"/>
              </a:spcAft>
            </a:pPr>
            <a:endParaRPr kumimoji="1" lang="en-US" altLang="ko-KR" sz="1800" dirty="0">
              <a:solidFill>
                <a:prstClr val="black"/>
              </a:solidFill>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solidFill>
                  <a:prstClr val="black">
                    <a:tint val="75000"/>
                  </a:prstClr>
                </a:solidFill>
              </a:rPr>
              <a:pPr/>
              <a:t>15</a:t>
            </a:fld>
            <a:endParaRPr lang="ko-KR" altLang="en-US">
              <a:solidFill>
                <a:prstClr val="black">
                  <a:tint val="75000"/>
                </a:prstClr>
              </a:solidFill>
            </a:endParaRPr>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050" b="1" dirty="0">
                <a:solidFill>
                  <a:prstClr val="white"/>
                </a:solidFill>
                <a:cs typeface="굴림" pitchFamily="50" charset="-127"/>
              </a:rPr>
              <a:t>Prayer-Available-Contact-Example</a:t>
            </a:r>
            <a:endParaRPr kumimoji="1" lang="en-US" altLang="ko-KR" sz="1050" dirty="0">
              <a:solidFill>
                <a:prstClr val="white"/>
              </a:solidFill>
              <a:ea typeface="굴림" pitchFamily="50" charset="-127"/>
              <a:cs typeface="굴림" pitchFamily="50" charset="-127"/>
            </a:endParaRPr>
          </a:p>
        </p:txBody>
      </p:sp>
      <p:sp>
        <p:nvSpPr>
          <p:cNvPr id="2" name="직사각형 1"/>
          <p:cNvSpPr/>
          <p:nvPr/>
        </p:nvSpPr>
        <p:spPr>
          <a:xfrm>
            <a:off x="402291" y="1064295"/>
            <a:ext cx="4608512" cy="5047536"/>
          </a:xfrm>
          <a:prstGeom prst="rect">
            <a:avLst/>
          </a:prstGeom>
        </p:spPr>
        <p:txBody>
          <a:bodyPr wrap="square">
            <a:spAutoFit/>
          </a:bodyPr>
          <a:lstStyle/>
          <a:p>
            <a:pPr fontAlgn="base"/>
            <a:r>
              <a:rPr lang="en-US" altLang="ko-KR" dirty="0"/>
              <a:t>Freedom is only part of the story and half the truth.....That is why I recommend that the Statue of Liberty on the East Coast by supplanted by a Statue of Responsibility on the West Coast. -Viktor E. </a:t>
            </a:r>
            <a:r>
              <a:rPr lang="en-US" altLang="ko-KR" dirty="0" err="1"/>
              <a:t>Frankl</a:t>
            </a:r>
            <a:r>
              <a:rPr lang="en-US" altLang="ko-KR" dirty="0"/>
              <a:t> </a:t>
            </a:r>
          </a:p>
          <a:p>
            <a:pPr fontAlgn="base"/>
            <a:endParaRPr lang="en-US" altLang="ko-KR" dirty="0"/>
          </a:p>
          <a:p>
            <a:pPr fontAlgn="base"/>
            <a:r>
              <a:rPr lang="en-US" altLang="ko-KR" dirty="0"/>
              <a:t>All organizations have a culture, some have discipline, but few have a </a:t>
            </a:r>
            <a:r>
              <a:rPr lang="en-US" altLang="ko-KR" i="1" dirty="0"/>
              <a:t>culture of discipline</a:t>
            </a:r>
            <a:r>
              <a:rPr lang="en-US" altLang="ko-KR" dirty="0"/>
              <a:t>. When we have disciplined people, we don't need hierarchy. When we have disciplined thought, we don't need bureaucracy. When we have disciplined action, we don't need excessive controls. </a:t>
            </a:r>
          </a:p>
          <a:p>
            <a:pPr fontAlgn="base"/>
            <a:endParaRPr lang="en-US" altLang="ko-KR" dirty="0"/>
          </a:p>
          <a:p>
            <a:pPr fontAlgn="base"/>
            <a:r>
              <a:rPr lang="en-US" altLang="ko-KR" dirty="0"/>
              <a:t>Few successful start-ups become great ministry, in large part because they respond to growth and success in the wrong way. Entrepreneurial success is fueled by creativity, imagination, bold moves into uncharted waters, and visionary zeal. </a:t>
            </a:r>
          </a:p>
          <a:p>
            <a:pPr fontAlgn="base"/>
            <a:endParaRPr lang="en-US" altLang="ko-KR" dirty="0"/>
          </a:p>
          <a:p>
            <a:pPr fontAlgn="base"/>
            <a:r>
              <a:rPr lang="en-US" altLang="ko-KR" dirty="0"/>
              <a:t>As a ministry/organization grows and becomes more complex, it begins to trip over its own success - too many new people, to many new customers, too many new orders, too many new products. What was once great fun becomes unwieldy ball of disorganized stuff.. </a:t>
            </a:r>
          </a:p>
        </p:txBody>
      </p:sp>
    </p:spTree>
    <p:extLst>
      <p:ext uri="{BB962C8B-B14F-4D97-AF65-F5344CB8AC3E}">
        <p14:creationId xmlns:p14="http://schemas.microsoft.com/office/powerpoint/2010/main" val="967913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solidFill>
                <a:prstClr val="white"/>
              </a:solidFill>
            </a:endParaRPr>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solidFill>
                <a:prstClr val="black"/>
              </a:solidFill>
            </a:endParaRPr>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500" b="1" dirty="0">
                <a:solidFill>
                  <a:srgbClr val="FFFFFF"/>
                </a:solidFill>
                <a:cs typeface="굴림" pitchFamily="50" charset="-127"/>
              </a:rPr>
              <a:t>-continued</a:t>
            </a:r>
            <a:endParaRPr kumimoji="1" lang="en-US" altLang="ko-KR" sz="1800" dirty="0">
              <a:solidFill>
                <a:prstClr val="black"/>
              </a:solidFill>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solidFill>
                  <a:prstClr val="black">
                    <a:tint val="75000"/>
                  </a:prstClr>
                </a:solidFill>
              </a:rPr>
              <a:pPr/>
              <a:t>16</a:t>
            </a:fld>
            <a:endParaRPr lang="ko-KR" altLang="en-US">
              <a:solidFill>
                <a:prstClr val="black">
                  <a:tint val="75000"/>
                </a:prstClr>
              </a:solidFill>
            </a:endParaRPr>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050" b="1" dirty="0">
                <a:solidFill>
                  <a:prstClr val="white"/>
                </a:solidFill>
                <a:cs typeface="굴림" pitchFamily="50" charset="-127"/>
              </a:rPr>
              <a:t>Prayer-Available-Contact-Example</a:t>
            </a:r>
            <a:endParaRPr kumimoji="1" lang="en-US" altLang="ko-KR" sz="1050" dirty="0">
              <a:solidFill>
                <a:prstClr val="white"/>
              </a:solidFill>
              <a:ea typeface="굴림" pitchFamily="50" charset="-127"/>
              <a:cs typeface="굴림" pitchFamily="50" charset="-127"/>
            </a:endParaRPr>
          </a:p>
        </p:txBody>
      </p:sp>
      <p:sp>
        <p:nvSpPr>
          <p:cNvPr id="2" name="직사각형 1"/>
          <p:cNvSpPr/>
          <p:nvPr/>
        </p:nvSpPr>
        <p:spPr>
          <a:xfrm>
            <a:off x="312167" y="704255"/>
            <a:ext cx="4680520" cy="4832092"/>
          </a:xfrm>
          <a:prstGeom prst="rect">
            <a:avLst/>
          </a:prstGeom>
        </p:spPr>
        <p:txBody>
          <a:bodyPr wrap="square">
            <a:spAutoFit/>
          </a:bodyPr>
          <a:lstStyle/>
          <a:p>
            <a:pPr fontAlgn="base"/>
            <a:r>
              <a:rPr lang="en-US" altLang="ko-KR" dirty="0"/>
              <a:t>Lack of planning, lack of accounting, lack of system, and lack of hiring constraints create fiction. Problem surface - with customers, with cash flow, with schedules. </a:t>
            </a:r>
          </a:p>
          <a:p>
            <a:pPr fontAlgn="base"/>
            <a:endParaRPr lang="en-US" altLang="ko-KR" dirty="0"/>
          </a:p>
          <a:p>
            <a:pPr fontAlgn="base"/>
            <a:r>
              <a:rPr lang="en-US" altLang="ko-KR" dirty="0"/>
              <a:t>People says "it's time to grow up. This place needs some professional management." </a:t>
            </a:r>
          </a:p>
          <a:p>
            <a:pPr fontAlgn="base"/>
            <a:endParaRPr lang="en-US" altLang="ko-KR" dirty="0"/>
          </a:p>
          <a:p>
            <a:pPr fontAlgn="base"/>
            <a:r>
              <a:rPr lang="en-US" altLang="ko-KR" dirty="0"/>
              <a:t>They come and tried help, but they also kill the entrepreneurial spirit. Members of founding team begins to grumble, "This isn't fun anymore." The creative magic begins to wane as some of the most innovative people leave, disgusted by the burgeoning bureaucracy and hierarchy.</a:t>
            </a:r>
          </a:p>
          <a:p>
            <a:pPr fontAlgn="base"/>
            <a:endParaRPr lang="en-US" altLang="ko-KR" dirty="0"/>
          </a:p>
          <a:p>
            <a:pPr fontAlgn="base"/>
            <a:r>
              <a:rPr lang="en-US" altLang="ko-KR" dirty="0"/>
              <a:t>The small percent of wrong people on the bus is the problem. If they are getting more, then right people is getting small percent.</a:t>
            </a:r>
          </a:p>
          <a:p>
            <a:pPr fontAlgn="base"/>
            <a:endParaRPr lang="en-US" altLang="ko-KR" dirty="0"/>
          </a:p>
          <a:p>
            <a:pPr fontAlgn="base"/>
            <a:r>
              <a:rPr lang="en-US" altLang="ko-KR" i="1" dirty="0"/>
              <a:t>Build a culture full of people who take disciplined action within the three circles, fanatically consistent with the Hedgehog Concept. </a:t>
            </a:r>
            <a:endParaRPr lang="en-US" altLang="ko-KR" dirty="0"/>
          </a:p>
        </p:txBody>
      </p:sp>
    </p:spTree>
    <p:extLst>
      <p:ext uri="{BB962C8B-B14F-4D97-AF65-F5344CB8AC3E}">
        <p14:creationId xmlns:p14="http://schemas.microsoft.com/office/powerpoint/2010/main" val="74787371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17</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84175" y="632247"/>
            <a:ext cx="4680520" cy="5478423"/>
          </a:xfrm>
          <a:prstGeom prst="rect">
            <a:avLst/>
          </a:prstGeom>
        </p:spPr>
        <p:txBody>
          <a:bodyPr wrap="square">
            <a:spAutoFit/>
          </a:bodyPr>
          <a:lstStyle/>
          <a:p>
            <a:pPr fontAlgn="base"/>
            <a:r>
              <a:rPr lang="en-US" altLang="ko-KR" dirty="0"/>
              <a:t>More preciously, this means the following:</a:t>
            </a:r>
          </a:p>
          <a:p>
            <a:pPr fontAlgn="base"/>
            <a:endParaRPr lang="en-US" altLang="ko-KR" dirty="0"/>
          </a:p>
          <a:p>
            <a:pPr marL="342900" indent="-342900" fontAlgn="base">
              <a:buAutoNum type="arabicPeriod"/>
            </a:pPr>
            <a:r>
              <a:rPr lang="en-US" altLang="ko-KR" dirty="0"/>
              <a:t>Build a culture around the idea of freedom and responsibility, with a framework.</a:t>
            </a:r>
          </a:p>
          <a:p>
            <a:pPr marL="342900" indent="-342900" fontAlgn="base">
              <a:buAutoNum type="arabicPeriod"/>
            </a:pPr>
            <a:r>
              <a:rPr lang="en-US" altLang="ko-KR" dirty="0"/>
              <a:t>Fill that culture with self-disciplined people who are willing to go to extreme lengths to fulfill their responsibilities. They will "rinse their cottage cheese." ex.)They don't need diet. Good enough shape, but keep on training, self-disciplining. </a:t>
            </a:r>
          </a:p>
          <a:p>
            <a:pPr marL="342900" indent="-342900" fontAlgn="base">
              <a:buAutoNum type="arabicPeriod" startAt="3"/>
            </a:pPr>
            <a:r>
              <a:rPr lang="en-US" altLang="ko-KR" dirty="0"/>
              <a:t>Don't confuse a culture of discipline with a    tyrannical disciplinarian.</a:t>
            </a:r>
          </a:p>
          <a:p>
            <a:pPr fontAlgn="base"/>
            <a:endParaRPr lang="en-US" altLang="ko-KR" dirty="0"/>
          </a:p>
          <a:p>
            <a:pPr fontAlgn="base"/>
            <a:r>
              <a:rPr lang="en-US" altLang="ko-KR" dirty="0"/>
              <a:t>4. Adhere with great consistency to the Hedgehog </a:t>
            </a:r>
          </a:p>
          <a:p>
            <a:pPr fontAlgn="base"/>
            <a:r>
              <a:rPr lang="en-US" altLang="ko-KR" dirty="0"/>
              <a:t>Concept, exercising an almost religious focus on the intersection of the three circles. </a:t>
            </a:r>
          </a:p>
          <a:p>
            <a:pPr fontAlgn="base"/>
            <a:endParaRPr lang="en-US" altLang="ko-KR" dirty="0"/>
          </a:p>
          <a:p>
            <a:pPr fontAlgn="base"/>
            <a:r>
              <a:rPr lang="en-US" altLang="ko-KR" b="1" dirty="0"/>
              <a:t>Freedom (and responsibility) within a framework.</a:t>
            </a:r>
            <a:endParaRPr lang="en-US" altLang="ko-KR" dirty="0"/>
          </a:p>
          <a:p>
            <a:pPr fontAlgn="base"/>
            <a:r>
              <a:rPr lang="en-US" altLang="ko-KR" dirty="0"/>
              <a:t>Great organization hire self-disciplined people who didn't need to be managed, and then managed the system, not the people.</a:t>
            </a:r>
          </a:p>
          <a:p>
            <a:pPr fontAlgn="base"/>
            <a:endParaRPr lang="en-US" altLang="ko-KR" dirty="0"/>
          </a:p>
          <a:p>
            <a:pPr fontAlgn="base"/>
            <a:r>
              <a:rPr lang="en-US" altLang="ko-KR" dirty="0"/>
              <a:t>It all starts with disciplined people. They have to be on the bus first.</a:t>
            </a:r>
          </a:p>
          <a:p>
            <a:pPr fontAlgn="base"/>
            <a:r>
              <a:rPr lang="en-US" altLang="ko-KR" dirty="0"/>
              <a:t>Next, disciplined thought.</a:t>
            </a:r>
          </a:p>
          <a:p>
            <a:pPr fontAlgn="base"/>
            <a:r>
              <a:rPr lang="en-US" altLang="ko-KR" dirty="0"/>
              <a:t>Last, disciplined action.</a:t>
            </a:r>
          </a:p>
        </p:txBody>
      </p:sp>
    </p:spTree>
    <p:extLst>
      <p:ext uri="{BB962C8B-B14F-4D97-AF65-F5344CB8AC3E}">
        <p14:creationId xmlns:p14="http://schemas.microsoft.com/office/powerpoint/2010/main" val="9679133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18</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4" name="직사각형 3"/>
          <p:cNvSpPr/>
          <p:nvPr/>
        </p:nvSpPr>
        <p:spPr>
          <a:xfrm>
            <a:off x="184733" y="704255"/>
            <a:ext cx="4879962" cy="4832092"/>
          </a:xfrm>
          <a:prstGeom prst="rect">
            <a:avLst/>
          </a:prstGeom>
        </p:spPr>
        <p:txBody>
          <a:bodyPr wrap="square">
            <a:spAutoFit/>
          </a:bodyPr>
          <a:lstStyle/>
          <a:p>
            <a:pPr fontAlgn="base"/>
            <a:r>
              <a:rPr lang="en-US" altLang="ko-KR" b="1" dirty="0"/>
              <a:t>Rinsing Your Cottage Cheese</a:t>
            </a:r>
            <a:endParaRPr lang="en-US" altLang="ko-KR" dirty="0"/>
          </a:p>
          <a:p>
            <a:pPr fontAlgn="base"/>
            <a:r>
              <a:rPr lang="en-US" altLang="ko-KR" dirty="0"/>
              <a:t>Every one would like to be the best, but most ministry/organizations lack the discipline to figure out with egoless clarity what they can be the best at and the will to do whatever it takes to turn that potential into reality. They lack the discipline to rinse their cottage cheese. </a:t>
            </a:r>
          </a:p>
          <a:p>
            <a:pPr fontAlgn="base"/>
            <a:endParaRPr lang="en-US" altLang="ko-KR" b="1" dirty="0"/>
          </a:p>
          <a:p>
            <a:pPr fontAlgn="base"/>
            <a:r>
              <a:rPr lang="en-US" altLang="ko-KR" b="1" dirty="0"/>
              <a:t>A culture, not a tyrant</a:t>
            </a:r>
            <a:endParaRPr lang="en-US" altLang="ko-KR" dirty="0"/>
          </a:p>
          <a:p>
            <a:pPr fontAlgn="base"/>
            <a:r>
              <a:rPr lang="en-US" altLang="ko-KR" dirty="0"/>
              <a:t>Great organizations became more disciplined. </a:t>
            </a:r>
          </a:p>
          <a:p>
            <a:pPr fontAlgn="base"/>
            <a:r>
              <a:rPr lang="en-US" altLang="ko-KR" dirty="0"/>
              <a:t>They needed an enduring culture of discipline. </a:t>
            </a:r>
          </a:p>
          <a:p>
            <a:pPr fontAlgn="base"/>
            <a:endParaRPr lang="en-US" altLang="ko-KR" dirty="0"/>
          </a:p>
          <a:p>
            <a:pPr fontAlgn="base"/>
            <a:r>
              <a:rPr lang="en-US" altLang="ko-KR" i="1" dirty="0"/>
              <a:t>Indeed, a great organization is much more likely to die of indigestion from too much opportunity than starvation from too little.</a:t>
            </a:r>
            <a:r>
              <a:rPr lang="en-US" altLang="ko-KR" dirty="0"/>
              <a:t> The challenge becomes not opportunity creation, but opportunity </a:t>
            </a:r>
            <a:r>
              <a:rPr lang="en-US" altLang="ko-KR" i="1" dirty="0"/>
              <a:t>selection.</a:t>
            </a:r>
          </a:p>
          <a:p>
            <a:pPr fontAlgn="base"/>
            <a:endParaRPr lang="en-US" altLang="ko-KR" dirty="0"/>
          </a:p>
          <a:p>
            <a:pPr fontAlgn="base"/>
            <a:r>
              <a:rPr lang="en-US" altLang="ko-KR" dirty="0"/>
              <a:t>It takes discipline to say "No, thank you" to big opportunities. </a:t>
            </a:r>
          </a:p>
          <a:p>
            <a:pPr fontAlgn="base"/>
            <a:endParaRPr lang="en-US" altLang="ko-KR" dirty="0"/>
          </a:p>
          <a:p>
            <a:pPr fontAlgn="base"/>
            <a:r>
              <a:rPr lang="en-US" altLang="ko-KR" dirty="0"/>
              <a:t>It is due to its ability to translate its simple concept into disciplined action consistent with that concept.</a:t>
            </a:r>
          </a:p>
        </p:txBody>
      </p:sp>
    </p:spTree>
    <p:extLst>
      <p:ext uri="{BB962C8B-B14F-4D97-AF65-F5344CB8AC3E}">
        <p14:creationId xmlns:p14="http://schemas.microsoft.com/office/powerpoint/2010/main" val="74787371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solidFill>
                <a:prstClr val="white"/>
              </a:solidFill>
            </a:endParaRPr>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solidFill>
                <a:prstClr val="black"/>
              </a:solidFill>
            </a:endParaRPr>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500" b="1" dirty="0">
                <a:solidFill>
                  <a:srgbClr val="FFFFFF"/>
                </a:solidFill>
                <a:cs typeface="굴림" pitchFamily="50" charset="-127"/>
              </a:rPr>
              <a:t>-continued</a:t>
            </a:r>
            <a:endParaRPr kumimoji="1" lang="en-US" altLang="ko-KR" sz="1800" dirty="0">
              <a:solidFill>
                <a:prstClr val="black"/>
              </a:solidFill>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solidFill>
                  <a:prstClr val="black">
                    <a:tint val="75000"/>
                  </a:prstClr>
                </a:solidFill>
              </a:rPr>
              <a:pPr/>
              <a:t>19</a:t>
            </a:fld>
            <a:endParaRPr lang="ko-KR" altLang="en-US">
              <a:solidFill>
                <a:prstClr val="black">
                  <a:tint val="75000"/>
                </a:prstClr>
              </a:solidFill>
            </a:endParaRPr>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050" b="1" dirty="0">
                <a:solidFill>
                  <a:prstClr val="white"/>
                </a:solidFill>
                <a:cs typeface="굴림" pitchFamily="50" charset="-127"/>
              </a:rPr>
              <a:t>Prayer-Available-Contact-Example</a:t>
            </a:r>
            <a:endParaRPr kumimoji="1" lang="en-US" altLang="ko-KR" sz="1050" dirty="0">
              <a:solidFill>
                <a:prstClr val="white"/>
              </a:solidFill>
              <a:ea typeface="굴림" pitchFamily="50" charset="-127"/>
              <a:cs typeface="굴림" pitchFamily="50" charset="-127"/>
            </a:endParaRPr>
          </a:p>
        </p:txBody>
      </p:sp>
      <p:sp>
        <p:nvSpPr>
          <p:cNvPr id="8" name="직사각형 7"/>
          <p:cNvSpPr/>
          <p:nvPr/>
        </p:nvSpPr>
        <p:spPr>
          <a:xfrm>
            <a:off x="1752327" y="966284"/>
            <a:ext cx="2376264" cy="307777"/>
          </a:xfrm>
          <a:prstGeom prst="rect">
            <a:avLst/>
          </a:prstGeom>
        </p:spPr>
        <p:txBody>
          <a:bodyPr wrap="square">
            <a:spAutoFit/>
          </a:bodyPr>
          <a:lstStyle/>
          <a:p>
            <a:pPr algn="just"/>
            <a:r>
              <a:rPr lang="en-US" altLang="ko-KR" dirty="0">
                <a:solidFill>
                  <a:prstClr val="black"/>
                </a:solidFill>
              </a:rPr>
              <a:t>This order is important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199" y="1712367"/>
            <a:ext cx="5047372"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468016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INTRODUCTION</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pic>
        <p:nvPicPr>
          <p:cNvPr id="1026" name="Picture 2" descr="C:\Users\Owner\Pictures\2015-05-19\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223" y="1138516"/>
            <a:ext cx="3455987"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60466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solidFill>
                <a:prstClr val="white"/>
              </a:solidFill>
            </a:endParaRPr>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solidFill>
                <a:prstClr val="black"/>
              </a:solidFill>
            </a:endParaRPr>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500" b="1" dirty="0">
                <a:solidFill>
                  <a:srgbClr val="FFFFFF"/>
                </a:solidFill>
                <a:cs typeface="굴림" pitchFamily="50" charset="-127"/>
              </a:rPr>
              <a:t>-continued</a:t>
            </a:r>
            <a:endParaRPr kumimoji="1" lang="en-US" altLang="ko-KR" sz="1800" dirty="0">
              <a:solidFill>
                <a:prstClr val="black"/>
              </a:solidFill>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solidFill>
                  <a:prstClr val="black">
                    <a:tint val="75000"/>
                  </a:prstClr>
                </a:solidFill>
              </a:rPr>
              <a:pPr/>
              <a:t>20</a:t>
            </a:fld>
            <a:endParaRPr lang="ko-KR" altLang="en-US">
              <a:solidFill>
                <a:prstClr val="black">
                  <a:tint val="75000"/>
                </a:prstClr>
              </a:solidFill>
            </a:endParaRPr>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kumimoji="1" lang="en-US" altLang="ko-KR" sz="1050" b="1" dirty="0">
                <a:solidFill>
                  <a:prstClr val="white"/>
                </a:solidFill>
                <a:cs typeface="굴림" pitchFamily="50" charset="-127"/>
              </a:rPr>
              <a:t>Prayer-Available-Contact-Example</a:t>
            </a:r>
            <a:endParaRPr kumimoji="1" lang="en-US" altLang="ko-KR" sz="1050" dirty="0">
              <a:solidFill>
                <a:prstClr val="white"/>
              </a:solidFill>
              <a:ea typeface="굴림" pitchFamily="50" charset="-127"/>
              <a:cs typeface="굴림" pitchFamily="50" charset="-127"/>
            </a:endParaRPr>
          </a:p>
        </p:txBody>
      </p:sp>
      <p:sp>
        <p:nvSpPr>
          <p:cNvPr id="2" name="직사각형 1"/>
          <p:cNvSpPr/>
          <p:nvPr/>
        </p:nvSpPr>
        <p:spPr>
          <a:xfrm>
            <a:off x="384175" y="632247"/>
            <a:ext cx="4608512" cy="5262979"/>
          </a:xfrm>
          <a:prstGeom prst="rect">
            <a:avLst/>
          </a:prstGeom>
        </p:spPr>
        <p:txBody>
          <a:bodyPr wrap="square">
            <a:spAutoFit/>
          </a:bodyPr>
          <a:lstStyle/>
          <a:p>
            <a:pPr fontAlgn="base"/>
            <a:r>
              <a:rPr lang="en-US" altLang="ko-KR" b="1" dirty="0"/>
              <a:t>Rinsing Your Cottage Cheese</a:t>
            </a:r>
          </a:p>
          <a:p>
            <a:pPr fontAlgn="base"/>
            <a:endParaRPr lang="en-US" altLang="ko-KR" dirty="0"/>
          </a:p>
          <a:p>
            <a:pPr fontAlgn="base"/>
            <a:r>
              <a:rPr lang="en-US" altLang="ko-KR" dirty="0"/>
              <a:t>Every one would like to be the best, but most ministry/organizations lack the discipline to figure out with egoless clarity what they can be the best at and the will to do whatever it takes to turn that potential into reality. They lack the discipline to rinse their cottage cheese. </a:t>
            </a:r>
          </a:p>
          <a:p>
            <a:pPr fontAlgn="base"/>
            <a:endParaRPr lang="en-US" altLang="ko-KR" dirty="0"/>
          </a:p>
          <a:p>
            <a:pPr fontAlgn="base"/>
            <a:r>
              <a:rPr lang="en-US" altLang="ko-KR" b="1" dirty="0"/>
              <a:t>A culture, not a tyrant</a:t>
            </a:r>
          </a:p>
          <a:p>
            <a:pPr fontAlgn="base"/>
            <a:endParaRPr lang="en-US" altLang="ko-KR" dirty="0"/>
          </a:p>
          <a:p>
            <a:pPr fontAlgn="base"/>
            <a:r>
              <a:rPr lang="en-US" altLang="ko-KR" dirty="0"/>
              <a:t>Great organizations became more disciplined. </a:t>
            </a:r>
          </a:p>
          <a:p>
            <a:pPr fontAlgn="base"/>
            <a:r>
              <a:rPr lang="en-US" altLang="ko-KR" dirty="0"/>
              <a:t>They needed an enduring culture of discipline.</a:t>
            </a:r>
          </a:p>
          <a:p>
            <a:pPr fontAlgn="base"/>
            <a:r>
              <a:rPr lang="en-US" altLang="ko-KR" dirty="0"/>
              <a:t> </a:t>
            </a:r>
          </a:p>
          <a:p>
            <a:pPr fontAlgn="base"/>
            <a:r>
              <a:rPr lang="en-US" altLang="ko-KR" i="1" dirty="0"/>
              <a:t>Indeed, a great organization is much more likely to die of indigestion from too much opportunity than starvation from too little.</a:t>
            </a:r>
            <a:r>
              <a:rPr lang="en-US" altLang="ko-KR" dirty="0"/>
              <a:t> The challenge becomes not opportunity creation, but opportunity </a:t>
            </a:r>
            <a:r>
              <a:rPr lang="en-US" altLang="ko-KR" i="1" dirty="0"/>
              <a:t>selection.</a:t>
            </a:r>
            <a:endParaRPr lang="en-US" altLang="ko-KR" dirty="0"/>
          </a:p>
          <a:p>
            <a:pPr fontAlgn="base"/>
            <a:endParaRPr lang="en-US" altLang="ko-KR" dirty="0"/>
          </a:p>
          <a:p>
            <a:pPr fontAlgn="base"/>
            <a:r>
              <a:rPr lang="en-US" altLang="ko-KR" dirty="0"/>
              <a:t>It takes discipline to say "No, thank you" to big opportunities. </a:t>
            </a:r>
          </a:p>
          <a:p>
            <a:pPr fontAlgn="base"/>
            <a:endParaRPr lang="en-US" altLang="ko-KR" dirty="0"/>
          </a:p>
          <a:p>
            <a:pPr fontAlgn="base"/>
            <a:r>
              <a:rPr lang="en-US" altLang="ko-KR" dirty="0"/>
              <a:t>It is due to its ability to translate its simple concept into disciplined action consistent with that concept.</a:t>
            </a:r>
          </a:p>
        </p:txBody>
      </p:sp>
    </p:spTree>
    <p:extLst>
      <p:ext uri="{BB962C8B-B14F-4D97-AF65-F5344CB8AC3E}">
        <p14:creationId xmlns:p14="http://schemas.microsoft.com/office/powerpoint/2010/main" val="22327689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21</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744215" y="1352327"/>
            <a:ext cx="4032448" cy="1815882"/>
          </a:xfrm>
          <a:prstGeom prst="rect">
            <a:avLst/>
          </a:prstGeom>
        </p:spPr>
        <p:txBody>
          <a:bodyPr wrap="square">
            <a:spAutoFit/>
          </a:bodyPr>
          <a:lstStyle/>
          <a:p>
            <a:pPr fontAlgn="base"/>
            <a:r>
              <a:rPr lang="en-US" altLang="ko-KR" b="1" dirty="0"/>
              <a:t>Start a "stop doing" list.</a:t>
            </a:r>
          </a:p>
          <a:p>
            <a:pPr fontAlgn="base"/>
            <a:endParaRPr lang="en-US" altLang="ko-KR" dirty="0"/>
          </a:p>
          <a:p>
            <a:pPr fontAlgn="base"/>
            <a:r>
              <a:rPr lang="en-US" altLang="ko-KR" dirty="0"/>
              <a:t>Do you have a "to do" list?</a:t>
            </a:r>
          </a:p>
          <a:p>
            <a:pPr fontAlgn="base"/>
            <a:r>
              <a:rPr lang="en-US" altLang="ko-KR" dirty="0"/>
              <a:t>Do you also have a "</a:t>
            </a:r>
            <a:r>
              <a:rPr lang="en-US" altLang="ko-KR" i="1" dirty="0"/>
              <a:t>stop doing</a:t>
            </a:r>
            <a:r>
              <a:rPr lang="en-US" altLang="ko-KR" dirty="0"/>
              <a:t>" list?</a:t>
            </a:r>
          </a:p>
          <a:p>
            <a:pPr fontAlgn="base"/>
            <a:endParaRPr lang="en-US" altLang="ko-KR" dirty="0"/>
          </a:p>
          <a:p>
            <a:pPr fontAlgn="base"/>
            <a:r>
              <a:rPr lang="en-US" altLang="ko-KR" dirty="0"/>
              <a:t>If you look on the great organizations, they disciplined remarkable courage to channel their resources into only one or a few arenas.</a:t>
            </a:r>
          </a:p>
        </p:txBody>
      </p:sp>
    </p:spTree>
    <p:extLst>
      <p:ext uri="{BB962C8B-B14F-4D97-AF65-F5344CB8AC3E}">
        <p14:creationId xmlns:p14="http://schemas.microsoft.com/office/powerpoint/2010/main" val="97564578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a:solidFill>
                  <a:schemeClr val="bg1"/>
                </a:solidFill>
              </a:rPr>
              <a:t>6. Technology Accelerators </a:t>
            </a:r>
            <a:endParaRPr lang="en-US" altLang="ko-KR" sz="18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22</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184733" y="776263"/>
            <a:ext cx="4951970" cy="5262979"/>
          </a:xfrm>
          <a:prstGeom prst="rect">
            <a:avLst/>
          </a:prstGeom>
        </p:spPr>
        <p:txBody>
          <a:bodyPr wrap="square">
            <a:spAutoFit/>
          </a:bodyPr>
          <a:lstStyle/>
          <a:p>
            <a:pPr fontAlgn="base"/>
            <a:r>
              <a:rPr lang="en-US" altLang="ko-KR" dirty="0"/>
              <a:t>"New technology will change everything," the logic went. The internet is going to completely revolutionize all ministry/organization....Be there first, be there fast, build market....</a:t>
            </a:r>
          </a:p>
          <a:p>
            <a:pPr fontAlgn="base"/>
            <a:endParaRPr lang="en-US" altLang="ko-KR" dirty="0"/>
          </a:p>
          <a:p>
            <a:pPr fontAlgn="base"/>
            <a:r>
              <a:rPr lang="en-US" altLang="ko-KR" dirty="0"/>
              <a:t>How will the Internet connect to our Hedgehog Concept?</a:t>
            </a:r>
          </a:p>
          <a:p>
            <a:pPr fontAlgn="base"/>
            <a:r>
              <a:rPr lang="en-US" altLang="ko-KR" dirty="0"/>
              <a:t>The real question is not, What is the role of technology? Rather, the real question is, How do to good ministry/organizations </a:t>
            </a:r>
            <a:r>
              <a:rPr lang="en-US" altLang="ko-KR" i="1" dirty="0"/>
              <a:t>think differently</a:t>
            </a:r>
            <a:r>
              <a:rPr lang="en-US" altLang="ko-KR" dirty="0"/>
              <a:t> about technology?</a:t>
            </a:r>
          </a:p>
          <a:p>
            <a:pPr fontAlgn="base"/>
            <a:endParaRPr lang="en-US" altLang="ko-KR" dirty="0"/>
          </a:p>
          <a:p>
            <a:pPr fontAlgn="base"/>
            <a:r>
              <a:rPr lang="en-US" altLang="ko-KR" b="1" dirty="0"/>
              <a:t>Technology as a accelerator, Not a Creator, of Momentum </a:t>
            </a:r>
          </a:p>
          <a:p>
            <a:pPr fontAlgn="base"/>
            <a:endParaRPr lang="en-US" altLang="ko-KR" dirty="0"/>
          </a:p>
          <a:p>
            <a:pPr fontAlgn="base"/>
            <a:r>
              <a:rPr lang="en-US" altLang="ko-KR" dirty="0"/>
              <a:t>Great ministry/organization never began their transitions with pioneering technology, for the simple reason that we cannot make good use of technology until you know which technology are relevant. </a:t>
            </a:r>
          </a:p>
          <a:p>
            <a:pPr fontAlgn="base"/>
            <a:endParaRPr lang="en-US" altLang="ko-KR" dirty="0"/>
          </a:p>
          <a:p>
            <a:pPr fontAlgn="base"/>
            <a:r>
              <a:rPr lang="en-US" altLang="ko-KR" dirty="0"/>
              <a:t>And which are those?.. only those that link directly to the Hedgehog concept.</a:t>
            </a:r>
          </a:p>
          <a:p>
            <a:pPr fontAlgn="base"/>
            <a:endParaRPr lang="en-US" altLang="ko-KR" dirty="0"/>
          </a:p>
          <a:p>
            <a:pPr fontAlgn="base"/>
            <a:endParaRPr lang="en-US" altLang="ko-KR" dirty="0"/>
          </a:p>
          <a:p>
            <a:pPr fontAlgn="base"/>
            <a:r>
              <a:rPr lang="en-US" altLang="ko-KR" dirty="0"/>
              <a:t>We shouldn't be trapped at the technology.</a:t>
            </a:r>
          </a:p>
          <a:p>
            <a:pPr fontAlgn="base"/>
            <a:r>
              <a:rPr lang="en-US" altLang="ko-KR" dirty="0"/>
              <a:t>We need it, but make limitation.</a:t>
            </a:r>
          </a:p>
        </p:txBody>
      </p:sp>
    </p:spTree>
    <p:extLst>
      <p:ext uri="{BB962C8B-B14F-4D97-AF65-F5344CB8AC3E}">
        <p14:creationId xmlns:p14="http://schemas.microsoft.com/office/powerpoint/2010/main" val="208692946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The Flywheel and the Doom Loop</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23</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Rectangle 4"/>
          <p:cNvSpPr>
            <a:spLocks noChangeArrowheads="1"/>
          </p:cNvSpPr>
          <p:nvPr/>
        </p:nvSpPr>
        <p:spPr bwMode="auto">
          <a:xfrm>
            <a:off x="0" y="0"/>
            <a:ext cx="5376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1029" name="Picture 5" descr="C:\Users\Owner\Pictures\2015-05-22\0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331" y="1352327"/>
            <a:ext cx="3886200" cy="2998787"/>
          </a:xfrm>
          <a:prstGeom prst="rect">
            <a:avLst/>
          </a:prstGeom>
          <a:noFill/>
          <a:extLst>
            <a:ext uri="{909E8E84-426E-40DD-AFC4-6F175D3DCCD1}">
              <a14:hiddenFill xmlns:a14="http://schemas.microsoft.com/office/drawing/2010/main">
                <a:solidFill>
                  <a:srgbClr val="FFFFFF"/>
                </a:solidFill>
              </a14:hiddenFill>
            </a:ext>
          </a:extLst>
        </p:spPr>
      </p:pic>
      <p:sp>
        <p:nvSpPr>
          <p:cNvPr id="12" name="직사각형 11"/>
          <p:cNvSpPr/>
          <p:nvPr/>
        </p:nvSpPr>
        <p:spPr>
          <a:xfrm>
            <a:off x="2688431" y="4361607"/>
            <a:ext cx="1512168" cy="276999"/>
          </a:xfrm>
          <a:prstGeom prst="rect">
            <a:avLst/>
          </a:prstGeom>
        </p:spPr>
        <p:txBody>
          <a:bodyPr wrap="square">
            <a:spAutoFit/>
          </a:bodyPr>
          <a:lstStyle/>
          <a:p>
            <a:pPr algn="just"/>
            <a:r>
              <a:rPr lang="en-US" altLang="ko-KR" sz="1200" dirty="0"/>
              <a:t>-Igor Stravinsky</a:t>
            </a:r>
          </a:p>
        </p:txBody>
      </p:sp>
    </p:spTree>
    <p:extLst>
      <p:ext uri="{BB962C8B-B14F-4D97-AF65-F5344CB8AC3E}">
        <p14:creationId xmlns:p14="http://schemas.microsoft.com/office/powerpoint/2010/main" val="60793177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24</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9" y="848271"/>
            <a:ext cx="4752528" cy="4185761"/>
          </a:xfrm>
          <a:prstGeom prst="rect">
            <a:avLst/>
          </a:prstGeom>
        </p:spPr>
        <p:txBody>
          <a:bodyPr wrap="square">
            <a:spAutoFit/>
          </a:bodyPr>
          <a:lstStyle/>
          <a:p>
            <a:pPr fontAlgn="base"/>
            <a:r>
              <a:rPr lang="en-US" altLang="ko-KR" dirty="0"/>
              <a:t>No matter how dramatic the end result, the great transformations never happened in one fell swoop. </a:t>
            </a:r>
          </a:p>
          <a:p>
            <a:pPr fontAlgn="base"/>
            <a:endParaRPr lang="en-US" altLang="ko-KR" dirty="0"/>
          </a:p>
          <a:p>
            <a:pPr fontAlgn="base"/>
            <a:r>
              <a:rPr lang="en-US" altLang="ko-KR" dirty="0"/>
              <a:t>There was no single defining action, no grand program, no one killer innovation, no solitary lucky break, no miracle moment. </a:t>
            </a:r>
          </a:p>
          <a:p>
            <a:pPr fontAlgn="base"/>
            <a:endParaRPr lang="en-US" altLang="ko-KR" dirty="0"/>
          </a:p>
          <a:p>
            <a:pPr fontAlgn="base"/>
            <a:r>
              <a:rPr lang="en-US" altLang="ko-KR" dirty="0"/>
              <a:t>Rather the process resembled relentlessly pushing a giant heavy flywheel in one direction, turn upon turn, building momentum until a point of breakthrough, and beyond. </a:t>
            </a:r>
          </a:p>
          <a:p>
            <a:pPr fontAlgn="base"/>
            <a:endParaRPr lang="en-US" altLang="ko-KR" dirty="0"/>
          </a:p>
          <a:p>
            <a:pPr fontAlgn="base"/>
            <a:r>
              <a:rPr lang="en-US" altLang="ko-KR" dirty="0"/>
              <a:t>Now imagine that your task is to get the flywheel rotating on the axle as fast and long as possible. </a:t>
            </a:r>
          </a:p>
          <a:p>
            <a:pPr fontAlgn="base"/>
            <a:endParaRPr lang="en-US" altLang="ko-KR" dirty="0"/>
          </a:p>
          <a:p>
            <a:pPr fontAlgn="base"/>
            <a:r>
              <a:rPr lang="en-US" altLang="ko-KR" dirty="0"/>
              <a:t>Pushing with great effort, we get the flywheel to inch forward, moving almost imperceptibly at first. You keep pushing and, after two or three hours of persistent effort, you get the flywheel to complete one entire turn. </a:t>
            </a:r>
          </a:p>
        </p:txBody>
      </p:sp>
    </p:spTree>
    <p:extLst>
      <p:ext uri="{BB962C8B-B14F-4D97-AF65-F5344CB8AC3E}">
        <p14:creationId xmlns:p14="http://schemas.microsoft.com/office/powerpoint/2010/main" val="60793177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25</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3" name="직사각형 2"/>
          <p:cNvSpPr/>
          <p:nvPr/>
        </p:nvSpPr>
        <p:spPr>
          <a:xfrm>
            <a:off x="312167" y="704254"/>
            <a:ext cx="4896544" cy="5262979"/>
          </a:xfrm>
          <a:prstGeom prst="rect">
            <a:avLst/>
          </a:prstGeom>
        </p:spPr>
        <p:txBody>
          <a:bodyPr wrap="square">
            <a:spAutoFit/>
          </a:bodyPr>
          <a:lstStyle/>
          <a:p>
            <a:pPr fontAlgn="base"/>
            <a:r>
              <a:rPr lang="en-US" altLang="ko-KR" dirty="0"/>
              <a:t>You keep pushing, and the flywheel begins to move a bit faster.....continued great effort....three turns....four... five....ten...it builds momentum...moving faster with each turn...twenty....fifty...a hundred.</a:t>
            </a:r>
          </a:p>
          <a:p>
            <a:pPr fontAlgn="base"/>
            <a:endParaRPr lang="en-US" altLang="ko-KR" dirty="0"/>
          </a:p>
          <a:p>
            <a:pPr fontAlgn="base"/>
            <a:r>
              <a:rPr lang="en-US" altLang="ko-KR" dirty="0"/>
              <a:t>Then, at some point - breakthrough! ....its own heavy weight working for you....the flywheel goes faster and faster...You are pushing no harder than during the first rotation..</a:t>
            </a:r>
          </a:p>
          <a:p>
            <a:pPr fontAlgn="base"/>
            <a:endParaRPr lang="en-US" altLang="ko-KR" dirty="0"/>
          </a:p>
          <a:p>
            <a:pPr fontAlgn="base"/>
            <a:r>
              <a:rPr lang="en-US" altLang="ko-KR" b="1" dirty="0"/>
              <a:t>Build and Breakthrough! </a:t>
            </a:r>
          </a:p>
          <a:p>
            <a:pPr fontAlgn="base"/>
            <a:endParaRPr lang="en-US" altLang="ko-KR" dirty="0"/>
          </a:p>
          <a:p>
            <a:pPr fontAlgn="base"/>
            <a:r>
              <a:rPr lang="en-US" altLang="ko-KR" dirty="0"/>
              <a:t>The flywheel image captures the overall feel of what it was like inside the ministry/organization as they went from good to great. </a:t>
            </a:r>
          </a:p>
          <a:p>
            <a:pPr fontAlgn="base"/>
            <a:endParaRPr lang="en-US" altLang="ko-KR" dirty="0"/>
          </a:p>
          <a:p>
            <a:pPr fontAlgn="base"/>
            <a:r>
              <a:rPr lang="en-US" altLang="ko-KR" dirty="0"/>
              <a:t>No matter how dramatic the end result, the great transformations never happened in one fell swoop. There was no single defining action, no grand program, no one killer innovation, no solitary lucky break, no miracle moment. Rather the process resembled relentlessly pushing a giant heavy flywheel in one direction, turn upon turn, building momentum until a point of breakthrough, and beyond. </a:t>
            </a:r>
          </a:p>
        </p:txBody>
      </p:sp>
    </p:spTree>
    <p:extLst>
      <p:ext uri="{BB962C8B-B14F-4D97-AF65-F5344CB8AC3E}">
        <p14:creationId xmlns:p14="http://schemas.microsoft.com/office/powerpoint/2010/main" val="126706362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26</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184733" y="560239"/>
            <a:ext cx="5023978" cy="5909310"/>
          </a:xfrm>
          <a:prstGeom prst="rect">
            <a:avLst/>
          </a:prstGeom>
        </p:spPr>
        <p:txBody>
          <a:bodyPr wrap="square">
            <a:spAutoFit/>
          </a:bodyPr>
          <a:lstStyle/>
          <a:p>
            <a:pPr fontAlgn="base"/>
            <a:endParaRPr lang="en-US" altLang="ko-KR" dirty="0"/>
          </a:p>
          <a:p>
            <a:pPr fontAlgn="base"/>
            <a:r>
              <a:rPr lang="en-US" altLang="ko-KR" dirty="0"/>
              <a:t>To Great comes about by a cumulative process - step by step, action by action, decision by decision, turn by turn of the flywheel - that adds up to sustained and spectacular results. </a:t>
            </a:r>
            <a:br>
              <a:rPr lang="en-US" altLang="ko-KR" dirty="0"/>
            </a:br>
            <a:endParaRPr lang="en-US" altLang="ko-KR" dirty="0"/>
          </a:p>
          <a:p>
            <a:pPr fontAlgn="base"/>
            <a:r>
              <a:rPr lang="en-US" altLang="ko-KR" dirty="0"/>
              <a:t>The way transitions from </a:t>
            </a:r>
            <a:r>
              <a:rPr lang="en-US" altLang="ko-KR" i="1" dirty="0"/>
              <a:t>outside,</a:t>
            </a:r>
            <a:endParaRPr lang="en-US" altLang="ko-KR" dirty="0"/>
          </a:p>
          <a:p>
            <a:pPr fontAlgn="base"/>
            <a:r>
              <a:rPr lang="en-US" altLang="ko-KR" dirty="0"/>
              <a:t>They must feel like to those going through them on the </a:t>
            </a:r>
            <a:r>
              <a:rPr lang="en-US" altLang="ko-KR" i="1" dirty="0"/>
              <a:t>inside. </a:t>
            </a:r>
          </a:p>
          <a:p>
            <a:pPr fontAlgn="base"/>
            <a:endParaRPr lang="en-US" altLang="ko-KR" dirty="0"/>
          </a:p>
          <a:p>
            <a:pPr fontAlgn="base"/>
            <a:r>
              <a:rPr lang="en-US" altLang="ko-KR" dirty="0"/>
              <a:t>From the inside, they feel completely different, more like an organic development process.</a:t>
            </a:r>
          </a:p>
          <a:p>
            <a:pPr fontAlgn="base"/>
            <a:endParaRPr lang="en-US" altLang="ko-KR" dirty="0"/>
          </a:p>
          <a:p>
            <a:pPr fontAlgn="base"/>
            <a:r>
              <a:rPr lang="en-US" altLang="ko-KR" dirty="0"/>
              <a:t>The transformation of Egg to Chicken!</a:t>
            </a:r>
          </a:p>
          <a:p>
            <a:pPr fontAlgn="base"/>
            <a:endParaRPr lang="en-US" altLang="ko-KR" dirty="0"/>
          </a:p>
          <a:p>
            <a:pPr fontAlgn="base"/>
            <a:r>
              <a:rPr lang="en-US" altLang="ko-KR" dirty="0"/>
              <a:t>-evolving, growing, developing, incubating...cracking the egg is simply one more step in a long chain of steps leading up to that moment....</a:t>
            </a:r>
          </a:p>
          <a:p>
            <a:pPr fontAlgn="base"/>
            <a:endParaRPr lang="en-US" altLang="ko-KR" dirty="0"/>
          </a:p>
          <a:p>
            <a:pPr fontAlgn="base"/>
            <a:r>
              <a:rPr lang="en-US" altLang="ko-KR" dirty="0"/>
              <a:t>There was no launch event, no tag line, no programmatic feel whatsoever. They weren't even aware that a major transformation was under way until they were well into it. </a:t>
            </a:r>
          </a:p>
          <a:p>
            <a:pPr fontAlgn="base"/>
            <a:endParaRPr lang="en-US" altLang="ko-KR" dirty="0"/>
          </a:p>
          <a:p>
            <a:pPr fontAlgn="base"/>
            <a:r>
              <a:rPr lang="en-US" altLang="ko-KR" dirty="0"/>
              <a:t>It was often more obvious to them after the fact than at the time. </a:t>
            </a:r>
          </a:p>
          <a:p>
            <a:pPr fontAlgn="base"/>
            <a:endParaRPr lang="en-US" altLang="ko-KR" dirty="0"/>
          </a:p>
          <a:p>
            <a:pPr fontAlgn="base"/>
            <a:r>
              <a:rPr lang="en-US" altLang="ko-KR" i="1" dirty="0"/>
              <a:t>There was no miracle moment. </a:t>
            </a:r>
            <a:endParaRPr lang="en-US" altLang="ko-KR" dirty="0"/>
          </a:p>
        </p:txBody>
      </p:sp>
    </p:spTree>
    <p:extLst>
      <p:ext uri="{BB962C8B-B14F-4D97-AF65-F5344CB8AC3E}">
        <p14:creationId xmlns:p14="http://schemas.microsoft.com/office/powerpoint/2010/main" val="161542291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27</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84175" y="632247"/>
            <a:ext cx="4608512" cy="2462213"/>
          </a:xfrm>
          <a:prstGeom prst="rect">
            <a:avLst/>
          </a:prstGeom>
        </p:spPr>
        <p:txBody>
          <a:bodyPr wrap="square">
            <a:spAutoFit/>
          </a:bodyPr>
          <a:lstStyle/>
          <a:p>
            <a:pPr marL="342900" indent="-342900" fontAlgn="base">
              <a:buAutoNum type="alphaLcParenR"/>
            </a:pPr>
            <a:r>
              <a:rPr lang="en-US" altLang="ko-KR" b="1" dirty="0"/>
              <a:t>The "flywheel effect“</a:t>
            </a:r>
          </a:p>
          <a:p>
            <a:pPr marL="342900" indent="-342900" fontAlgn="base">
              <a:buAutoNum type="alphaLcParenR"/>
            </a:pPr>
            <a:endParaRPr lang="en-US" altLang="ko-KR" dirty="0"/>
          </a:p>
          <a:p>
            <a:pPr fontAlgn="base"/>
            <a:r>
              <a:rPr lang="en-US" altLang="ko-KR" dirty="0"/>
              <a:t>Tremendous power exists in the fact of continued improvement and the delivery of results. </a:t>
            </a:r>
          </a:p>
          <a:p>
            <a:pPr fontAlgn="base"/>
            <a:endParaRPr lang="en-US" altLang="ko-KR" dirty="0"/>
          </a:p>
          <a:p>
            <a:pPr fontAlgn="base"/>
            <a:r>
              <a:rPr lang="en-US" altLang="ko-KR" dirty="0"/>
              <a:t>How these steps fit into the context of an overall concept that will work. </a:t>
            </a:r>
            <a:r>
              <a:rPr lang="en-US" altLang="ko-KR" u="sng" dirty="0"/>
              <a:t>When we do this in such a way that people see and </a:t>
            </a:r>
            <a:r>
              <a:rPr lang="en-US" altLang="ko-KR" i="1" u="sng" dirty="0"/>
              <a:t>feel</a:t>
            </a:r>
            <a:r>
              <a:rPr lang="en-US" altLang="ko-KR" u="sng" dirty="0"/>
              <a:t> the build of momentum, they will line up with enthusiasm. This calls flywheel effect, and it appears not only to outside but also internal groups.</a:t>
            </a:r>
            <a:r>
              <a:rPr lang="en-US" altLang="ko-KR" dirty="0"/>
              <a:t> </a:t>
            </a:r>
          </a:p>
        </p:txBody>
      </p:sp>
      <p:pic>
        <p:nvPicPr>
          <p:cNvPr id="9" name="Picture 2" descr="C:\Users\Owner\Pictures\2015-05-22\0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4678" y="3125968"/>
            <a:ext cx="3527509" cy="3250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646961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28</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776263"/>
            <a:ext cx="4752528" cy="3754874"/>
          </a:xfrm>
          <a:prstGeom prst="rect">
            <a:avLst/>
          </a:prstGeom>
        </p:spPr>
        <p:txBody>
          <a:bodyPr wrap="square">
            <a:spAutoFit/>
          </a:bodyPr>
          <a:lstStyle/>
          <a:p>
            <a:pPr fontAlgn="base"/>
            <a:r>
              <a:rPr lang="en-US" altLang="ko-KR" b="1" dirty="0"/>
              <a:t>b) The Doom Loop</a:t>
            </a:r>
          </a:p>
          <a:p>
            <a:pPr fontAlgn="base"/>
            <a:endParaRPr lang="en-US" altLang="ko-KR" dirty="0"/>
          </a:p>
          <a:p>
            <a:pPr fontAlgn="base"/>
            <a:r>
              <a:rPr lang="en-US" altLang="ko-KR" dirty="0"/>
              <a:t>But some frequently launched new programs - often with great fanfare and hoopla aimed at "motivating the troops" - only to see the programs fail to produce sustained results. </a:t>
            </a:r>
          </a:p>
          <a:p>
            <a:pPr fontAlgn="base"/>
            <a:endParaRPr lang="en-US" altLang="ko-KR" dirty="0"/>
          </a:p>
          <a:p>
            <a:pPr fontAlgn="base"/>
            <a:r>
              <a:rPr lang="en-US" altLang="ko-KR" dirty="0"/>
              <a:t>They sought the single defining action, the grand program, the one killer innovation, the miracle moment that would allow them to skip the arduous buildup stage and jump right to breakthrough....one direction, then stop, change course, and throw it in a new direction - an then they would stop, change course....repetition the mistake…</a:t>
            </a:r>
          </a:p>
          <a:p>
            <a:pPr fontAlgn="base"/>
            <a:endParaRPr lang="en-US" altLang="ko-KR" dirty="0"/>
          </a:p>
          <a:p>
            <a:pPr fontAlgn="base"/>
            <a:r>
              <a:rPr lang="en-US" altLang="ko-KR" dirty="0"/>
              <a:t>Finally...failed to build sustained momentum and fell instead into what to call Doom Loop. </a:t>
            </a:r>
          </a:p>
        </p:txBody>
      </p:sp>
    </p:spTree>
    <p:extLst>
      <p:ext uri="{BB962C8B-B14F-4D97-AF65-F5344CB8AC3E}">
        <p14:creationId xmlns:p14="http://schemas.microsoft.com/office/powerpoint/2010/main" val="60793177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29</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pic>
        <p:nvPicPr>
          <p:cNvPr id="3074" name="Picture 2" descr="C:\Users\Owner\Pictures\2015-05-22\0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07" y="1064295"/>
            <a:ext cx="4287837" cy="393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8236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INTRODUCTION</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3</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655585" y="4340659"/>
            <a:ext cx="1368152" cy="1669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a:spLocks noChangeArrowheads="1"/>
          </p:cNvSpPr>
          <p:nvPr/>
        </p:nvSpPr>
        <p:spPr bwMode="auto">
          <a:xfrm>
            <a:off x="0" y="0"/>
            <a:ext cx="5376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2049" name="_x158808376" descr="EMB000015c44f43"/>
          <p:cNvPicPr>
            <a:picLocks noChangeAspect="1" noChangeArrowheads="1"/>
          </p:cNvPicPr>
          <p:nvPr/>
        </p:nvPicPr>
        <p:blipFill>
          <a:blip r:embed="rId2">
            <a:extLst>
              <a:ext uri="{28A0092B-C50C-407E-A947-70E740481C1C}">
                <a14:useLocalDpi xmlns:a14="http://schemas.microsoft.com/office/drawing/2010/main" val="0"/>
              </a:ext>
            </a:extLst>
          </a:blip>
          <a:srcRect b="3514"/>
          <a:stretch>
            <a:fillRect/>
          </a:stretch>
        </p:blipFill>
        <p:spPr bwMode="auto">
          <a:xfrm>
            <a:off x="312167" y="881651"/>
            <a:ext cx="4608512" cy="362596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30</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672207" y="1064296"/>
            <a:ext cx="4104456" cy="2031325"/>
          </a:xfrm>
          <a:prstGeom prst="rect">
            <a:avLst/>
          </a:prstGeom>
        </p:spPr>
        <p:txBody>
          <a:bodyPr wrap="square">
            <a:spAutoFit/>
          </a:bodyPr>
          <a:lstStyle/>
          <a:p>
            <a:pPr marL="342900" indent="-342900" fontAlgn="base">
              <a:buAutoNum type="arabicPeriod"/>
            </a:pPr>
            <a:r>
              <a:rPr lang="en-US" altLang="ko-KR" dirty="0"/>
              <a:t>Level 5 leader</a:t>
            </a:r>
          </a:p>
          <a:p>
            <a:pPr marL="342900" indent="-342900" fontAlgn="base">
              <a:buAutoNum type="arabicPeriod"/>
            </a:pPr>
            <a:endParaRPr lang="en-US" altLang="ko-KR" dirty="0"/>
          </a:p>
          <a:p>
            <a:pPr fontAlgn="base"/>
            <a:r>
              <a:rPr lang="en-US" altLang="ko-KR" dirty="0"/>
              <a:t>2.   Getting right people</a:t>
            </a:r>
          </a:p>
          <a:p>
            <a:pPr fontAlgn="base"/>
            <a:endParaRPr lang="en-US" altLang="ko-KR" dirty="0"/>
          </a:p>
          <a:p>
            <a:pPr fontAlgn="base"/>
            <a:r>
              <a:rPr lang="en-US" altLang="ko-KR" dirty="0"/>
              <a:t>3.   Flywheel</a:t>
            </a:r>
          </a:p>
          <a:p>
            <a:pPr fontAlgn="base"/>
            <a:endParaRPr lang="en-US" altLang="ko-KR" dirty="0"/>
          </a:p>
          <a:p>
            <a:pPr marL="342900" indent="-342900" fontAlgn="base">
              <a:buAutoNum type="arabicPeriod" startAt="4"/>
            </a:pPr>
            <a:r>
              <a:rPr lang="en-US" altLang="ko-KR" dirty="0"/>
              <a:t>Hit breakthrough momentum---Discipline and hedgehog concept</a:t>
            </a:r>
          </a:p>
          <a:p>
            <a:pPr fontAlgn="base"/>
            <a:endParaRPr lang="en-US" altLang="ko-KR" dirty="0"/>
          </a:p>
        </p:txBody>
      </p:sp>
    </p:spTree>
    <p:extLst>
      <p:ext uri="{BB962C8B-B14F-4D97-AF65-F5344CB8AC3E}">
        <p14:creationId xmlns:p14="http://schemas.microsoft.com/office/powerpoint/2010/main" val="22268236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1. Level</a:t>
            </a:r>
            <a:r>
              <a:rPr kumimoji="1" lang="ko-KR" altLang="en-US" sz="1500" b="1" i="0" u="none" strike="noStrike" cap="none" normalizeH="0" baseline="0" dirty="0">
                <a:ln>
                  <a:noFill/>
                </a:ln>
                <a:solidFill>
                  <a:srgbClr val="FFFFFF"/>
                </a:solidFill>
                <a:effectLst/>
                <a:latin typeface="+mj-lt"/>
                <a:ea typeface="맑은 고딕" pitchFamily="50" charset="-127"/>
                <a:cs typeface="굴림" pitchFamily="50" charset="-127"/>
              </a:rPr>
              <a:t> </a:t>
            </a: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5 Leadership</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4</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3" name="직사각형 2"/>
          <p:cNvSpPr/>
          <p:nvPr/>
        </p:nvSpPr>
        <p:spPr>
          <a:xfrm>
            <a:off x="456183" y="704255"/>
            <a:ext cx="4608512" cy="1815882"/>
          </a:xfrm>
          <a:prstGeom prst="rect">
            <a:avLst/>
          </a:prstGeom>
        </p:spPr>
        <p:txBody>
          <a:bodyPr wrap="square">
            <a:spAutoFit/>
          </a:bodyPr>
          <a:lstStyle/>
          <a:p>
            <a:pPr fontAlgn="base"/>
            <a:r>
              <a:rPr lang="en-US" altLang="ko-KR" dirty="0"/>
              <a:t>You can accomplish anything in life, provided that you do not mind who gets the credit. -</a:t>
            </a:r>
            <a:r>
              <a:rPr lang="en-US" altLang="ko-KR" dirty="0" err="1"/>
              <a:t>Herry</a:t>
            </a:r>
            <a:r>
              <a:rPr lang="en-US" altLang="ko-KR" dirty="0"/>
              <a:t> S. Truman.</a:t>
            </a:r>
          </a:p>
          <a:p>
            <a:pPr fontAlgn="base"/>
            <a:endParaRPr lang="en-US" altLang="ko-KR" dirty="0"/>
          </a:p>
          <a:p>
            <a:pPr fontAlgn="base"/>
            <a:r>
              <a:rPr lang="en-US" altLang="ko-KR" dirty="0"/>
              <a:t>They are self-effacing, quiet, reserved, even shy--these leaders are a paradoxical blend of personal humility and professional will. They are more like Lincoln and Socrates than Patton or Caesar.</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177" y="2520137"/>
            <a:ext cx="4125494" cy="3948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96046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5</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176444" y="1064295"/>
            <a:ext cx="5023978" cy="4401205"/>
          </a:xfrm>
          <a:prstGeom prst="rect">
            <a:avLst/>
          </a:prstGeom>
        </p:spPr>
        <p:txBody>
          <a:bodyPr wrap="square">
            <a:spAutoFit/>
          </a:bodyPr>
          <a:lstStyle/>
          <a:p>
            <a:pPr fontAlgn="base"/>
            <a:r>
              <a:rPr lang="en-US" altLang="ko-KR" b="1" dirty="0"/>
              <a:t>Level 5: Level 5 Executive</a:t>
            </a:r>
            <a:endParaRPr lang="en-US" altLang="ko-KR" dirty="0"/>
          </a:p>
          <a:p>
            <a:pPr fontAlgn="base"/>
            <a:r>
              <a:rPr lang="en-US" altLang="ko-KR" dirty="0"/>
              <a:t>Paradoxical blend of personal humility and professional will</a:t>
            </a:r>
          </a:p>
          <a:p>
            <a:pPr fontAlgn="base"/>
            <a:endParaRPr lang="en-US" altLang="ko-KR" dirty="0"/>
          </a:p>
          <a:p>
            <a:pPr fontAlgn="base"/>
            <a:r>
              <a:rPr lang="en-US" altLang="ko-KR" b="1" dirty="0"/>
              <a:t>Level 4: Effective Leader</a:t>
            </a:r>
            <a:endParaRPr lang="en-US" altLang="ko-KR" dirty="0"/>
          </a:p>
          <a:p>
            <a:pPr fontAlgn="base"/>
            <a:r>
              <a:rPr lang="en-US" altLang="ko-KR" dirty="0"/>
              <a:t>Catalyzes commitment to and vigorous pursuit of a clear and compelling vision, stimulating higher performance standards.</a:t>
            </a:r>
          </a:p>
          <a:p>
            <a:pPr fontAlgn="base"/>
            <a:endParaRPr lang="en-US" altLang="ko-KR" dirty="0"/>
          </a:p>
          <a:p>
            <a:pPr fontAlgn="base"/>
            <a:r>
              <a:rPr lang="en-US" altLang="ko-KR" b="1" dirty="0"/>
              <a:t>Level 3: Competent Manager</a:t>
            </a:r>
            <a:endParaRPr lang="en-US" altLang="ko-KR" dirty="0"/>
          </a:p>
          <a:p>
            <a:pPr fontAlgn="base"/>
            <a:r>
              <a:rPr lang="en-US" altLang="ko-KR" dirty="0"/>
              <a:t>Organize people and resources toward the effective and efficient pursuit of predetermined objectives.</a:t>
            </a:r>
          </a:p>
          <a:p>
            <a:pPr fontAlgn="base"/>
            <a:endParaRPr lang="en-US" altLang="ko-KR" dirty="0"/>
          </a:p>
          <a:p>
            <a:pPr fontAlgn="base"/>
            <a:r>
              <a:rPr lang="en-US" altLang="ko-KR" b="1" dirty="0"/>
              <a:t>Level 2: Contributing Team Member</a:t>
            </a:r>
            <a:endParaRPr lang="en-US" altLang="ko-KR" dirty="0"/>
          </a:p>
          <a:p>
            <a:pPr fontAlgn="base"/>
            <a:r>
              <a:rPr lang="en-US" altLang="ko-KR" dirty="0"/>
              <a:t>Contribute individual capabilities to the achievement of group objectives and works effectively with others in a group setting.</a:t>
            </a:r>
          </a:p>
          <a:p>
            <a:pPr fontAlgn="base"/>
            <a:endParaRPr lang="en-US" altLang="ko-KR" dirty="0"/>
          </a:p>
          <a:p>
            <a:pPr fontAlgn="base"/>
            <a:r>
              <a:rPr lang="en-US" altLang="ko-KR" b="1" dirty="0"/>
              <a:t>Level 1: Highly Capable Individual </a:t>
            </a:r>
            <a:endParaRPr lang="en-US" altLang="ko-KR" dirty="0"/>
          </a:p>
          <a:p>
            <a:pPr fontAlgn="base"/>
            <a:r>
              <a:rPr lang="en-US" altLang="ko-KR" dirty="0"/>
              <a:t>Makes productive contributions through talent, knowledge, skills, and good work habits. </a:t>
            </a:r>
          </a:p>
        </p:txBody>
      </p:sp>
    </p:spTree>
    <p:extLst>
      <p:ext uri="{BB962C8B-B14F-4D97-AF65-F5344CB8AC3E}">
        <p14:creationId xmlns:p14="http://schemas.microsoft.com/office/powerpoint/2010/main" val="26496046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6</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12167" y="1136303"/>
            <a:ext cx="4824536" cy="4616648"/>
          </a:xfrm>
          <a:prstGeom prst="rect">
            <a:avLst/>
          </a:prstGeom>
        </p:spPr>
        <p:txBody>
          <a:bodyPr wrap="square">
            <a:spAutoFit/>
          </a:bodyPr>
          <a:lstStyle/>
          <a:p>
            <a:pPr fontAlgn="base"/>
            <a:r>
              <a:rPr lang="en-US" altLang="ko-KR" dirty="0"/>
              <a:t>Level 5 leaders channel their ego needs away from themselves and into the larger goal of building a great ministry. It's not that Level 5 leaders have no ego or self-interest. Indeed, they are incredibly ambitious - but their ambition is first and foremost for the ministry/institution, not themselves. </a:t>
            </a:r>
          </a:p>
          <a:p>
            <a:pPr fontAlgn="base"/>
            <a:endParaRPr lang="en-US" altLang="ko-KR" dirty="0"/>
          </a:p>
          <a:p>
            <a:pPr fontAlgn="base"/>
            <a:r>
              <a:rPr lang="en-US" altLang="ko-KR" dirty="0"/>
              <a:t>All the great ministry/organization had Level 5 leadership at the time of transition.</a:t>
            </a:r>
          </a:p>
          <a:p>
            <a:pPr fontAlgn="base"/>
            <a:endParaRPr lang="en-US" altLang="ko-KR" dirty="0"/>
          </a:p>
          <a:p>
            <a:pPr fontAlgn="base"/>
            <a:r>
              <a:rPr lang="en-US" altLang="ko-KR" b="1" dirty="0"/>
              <a:t>HUMILITY + WILLFUL = LEVEL 5</a:t>
            </a:r>
          </a:p>
          <a:p>
            <a:pPr fontAlgn="base"/>
            <a:endParaRPr lang="en-US" altLang="ko-KR" dirty="0"/>
          </a:p>
          <a:p>
            <a:pPr fontAlgn="base"/>
            <a:r>
              <a:rPr lang="en-US" altLang="ko-KR" dirty="0"/>
              <a:t>Level 5 leaders are a study in duality: modest and willful, humble and fearless. </a:t>
            </a:r>
          </a:p>
          <a:p>
            <a:pPr fontAlgn="base"/>
            <a:endParaRPr lang="en-US" altLang="ko-KR" dirty="0"/>
          </a:p>
          <a:p>
            <a:pPr fontAlgn="base"/>
            <a:r>
              <a:rPr lang="en-US" altLang="ko-KR" dirty="0"/>
              <a:t>They look out the window to apportion credit to factors outside themselves when things go well (and if they cannot find a specific person or event to give credit to, they credit good luck, means God's grace). At the same time, they look in the mirror to apportion responsibility, never blaming bad luck when things go poorly. </a:t>
            </a:r>
          </a:p>
        </p:txBody>
      </p:sp>
    </p:spTree>
    <p:extLst>
      <p:ext uri="{BB962C8B-B14F-4D97-AF65-F5344CB8AC3E}">
        <p14:creationId xmlns:p14="http://schemas.microsoft.com/office/powerpoint/2010/main" val="26496046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a:solidFill>
                  <a:schemeClr val="bg1"/>
                </a:solidFill>
              </a:rPr>
              <a:t>2. First Who...Then What</a:t>
            </a:r>
            <a:endParaRPr lang="en-US" altLang="ko-KR" sz="18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7</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456183" y="920279"/>
            <a:ext cx="4536504" cy="5047536"/>
          </a:xfrm>
          <a:prstGeom prst="rect">
            <a:avLst/>
          </a:prstGeom>
        </p:spPr>
        <p:txBody>
          <a:bodyPr wrap="square">
            <a:spAutoFit/>
          </a:bodyPr>
          <a:lstStyle/>
          <a:p>
            <a:pPr fontAlgn="base"/>
            <a:r>
              <a:rPr lang="en-US" altLang="ko-KR" dirty="0"/>
              <a:t>We found that </a:t>
            </a:r>
            <a:r>
              <a:rPr lang="en-US" altLang="ko-KR" i="1" dirty="0"/>
              <a:t>first</a:t>
            </a:r>
            <a:r>
              <a:rPr lang="en-US" altLang="ko-KR" dirty="0"/>
              <a:t> got the right people on the bus, the wrong people off the bus, and the right people in the right seats--and </a:t>
            </a:r>
            <a:r>
              <a:rPr lang="en-US" altLang="ko-KR" i="1" dirty="0"/>
              <a:t>then</a:t>
            </a:r>
            <a:r>
              <a:rPr lang="en-US" altLang="ko-KR" dirty="0"/>
              <a:t> they figured out where to drive it. </a:t>
            </a:r>
          </a:p>
          <a:p>
            <a:pPr fontAlgn="base"/>
            <a:endParaRPr lang="en-US" altLang="ko-KR" dirty="0"/>
          </a:p>
          <a:p>
            <a:pPr fontAlgn="base"/>
            <a:r>
              <a:rPr lang="en-US" altLang="ko-KR" dirty="0"/>
              <a:t>The old adage "People are your most important asset" turns out to be wrong. People are not your most important asset. The</a:t>
            </a:r>
            <a:r>
              <a:rPr lang="en-US" altLang="ko-KR" i="1" dirty="0"/>
              <a:t> right</a:t>
            </a:r>
            <a:r>
              <a:rPr lang="en-US" altLang="ko-KR" dirty="0"/>
              <a:t> people are.</a:t>
            </a:r>
          </a:p>
          <a:p>
            <a:pPr fontAlgn="base"/>
            <a:endParaRPr lang="en-US" altLang="ko-KR" dirty="0"/>
          </a:p>
          <a:p>
            <a:pPr fontAlgn="base"/>
            <a:r>
              <a:rPr lang="en-US" altLang="ko-KR" dirty="0"/>
              <a:t>Mostly we think that to be great would be to set a new direction, a new vision and strategy for the ministry, and then get people committed and aligned behind that new direction. But actually something quite the opposite. </a:t>
            </a:r>
          </a:p>
          <a:p>
            <a:pPr fontAlgn="base"/>
            <a:endParaRPr lang="en-US" altLang="ko-KR" dirty="0"/>
          </a:p>
          <a:p>
            <a:pPr fontAlgn="base"/>
            <a:r>
              <a:rPr lang="en-US" altLang="ko-KR" dirty="0"/>
              <a:t>There is three simple truth. </a:t>
            </a:r>
          </a:p>
          <a:p>
            <a:pPr fontAlgn="base"/>
            <a:endParaRPr lang="en-US" altLang="ko-KR" dirty="0"/>
          </a:p>
          <a:p>
            <a:pPr fontAlgn="base"/>
            <a:r>
              <a:rPr lang="en-US" altLang="ko-KR" dirty="0"/>
              <a:t>First, if we begin with "who," rather than "what," we can more easily adapt to  a changing world. </a:t>
            </a:r>
          </a:p>
          <a:p>
            <a:pPr fontAlgn="base"/>
            <a:endParaRPr lang="en-US" altLang="ko-KR" dirty="0"/>
          </a:p>
          <a:p>
            <a:pPr fontAlgn="base"/>
            <a:r>
              <a:rPr lang="en-US" altLang="ko-KR" dirty="0"/>
              <a:t>"If we need to change direction to be more successful, fine with me." </a:t>
            </a:r>
          </a:p>
          <a:p>
            <a:pPr fontAlgn="base"/>
            <a:endParaRPr lang="en-US" altLang="ko-KR" dirty="0"/>
          </a:p>
        </p:txBody>
      </p:sp>
    </p:spTree>
    <p:extLst>
      <p:ext uri="{BB962C8B-B14F-4D97-AF65-F5344CB8AC3E}">
        <p14:creationId xmlns:p14="http://schemas.microsoft.com/office/powerpoint/2010/main" val="26496046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a:ln>
                  <a:noFill/>
                </a:ln>
                <a:solidFill>
                  <a:srgbClr val="FFFFFF"/>
                </a:solidFill>
                <a:effectLst/>
                <a:latin typeface="+mj-lt"/>
                <a:ea typeface="맑은 고딕" pitchFamily="50" charset="-127"/>
                <a:cs typeface="굴림" pitchFamily="50" charset="-127"/>
              </a:rPr>
              <a:t>-continued</a:t>
            </a:r>
            <a:endParaRPr kumimoji="1" lang="en-US" altLang="ko-KR" sz="1800" b="0" i="0" u="none" strike="noStrike" cap="none" normalizeH="0" baseline="0" dirty="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8</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456183" y="920279"/>
            <a:ext cx="4536504" cy="4185761"/>
          </a:xfrm>
          <a:prstGeom prst="rect">
            <a:avLst/>
          </a:prstGeom>
        </p:spPr>
        <p:txBody>
          <a:bodyPr wrap="square">
            <a:spAutoFit/>
          </a:bodyPr>
          <a:lstStyle/>
          <a:p>
            <a:pPr fontAlgn="base"/>
            <a:r>
              <a:rPr lang="en-US" altLang="ko-KR" dirty="0"/>
              <a:t>Second, If we have right people on the bus, the problem how to motivate and manage people largely goes away. The right people don't need to be tightly managed of fire up; they will self motivated by the inner drive to produce the best result and to be part of creating something great. </a:t>
            </a:r>
          </a:p>
          <a:p>
            <a:pPr fontAlgn="base"/>
            <a:endParaRPr lang="en-US" altLang="ko-KR" dirty="0"/>
          </a:p>
          <a:p>
            <a:pPr fontAlgn="base"/>
            <a:r>
              <a:rPr lang="en-US" altLang="ko-KR" dirty="0"/>
              <a:t>Third, If we have wrong people, it doesn't matter whether we discover the right direction; we still won't have a great ministry. Great vision without great people is irrelevant. </a:t>
            </a:r>
          </a:p>
          <a:p>
            <a:pPr fontAlgn="base"/>
            <a:endParaRPr lang="en-US" altLang="ko-KR" dirty="0"/>
          </a:p>
          <a:p>
            <a:pPr fontAlgn="base"/>
            <a:r>
              <a:rPr lang="en-US" altLang="ko-KR" dirty="0"/>
              <a:t>Level 4 Leader: Frist What, then Who</a:t>
            </a:r>
          </a:p>
          <a:p>
            <a:pPr fontAlgn="base"/>
            <a:r>
              <a:rPr lang="en-US" altLang="ko-KR" dirty="0"/>
              <a:t>Level 5 Leader: First Who, then What</a:t>
            </a:r>
          </a:p>
          <a:p>
            <a:pPr fontAlgn="base"/>
            <a:endParaRPr lang="en-US" altLang="ko-KR" dirty="0"/>
          </a:p>
          <a:p>
            <a:pPr fontAlgn="base"/>
            <a:r>
              <a:rPr lang="en-US" altLang="ko-KR" dirty="0"/>
              <a:t>The people from the great ministry/organization/institution clearly loved what they did, largely because they loved who they did it with. </a:t>
            </a:r>
          </a:p>
        </p:txBody>
      </p:sp>
    </p:spTree>
    <p:extLst>
      <p:ext uri="{BB962C8B-B14F-4D97-AF65-F5344CB8AC3E}">
        <p14:creationId xmlns:p14="http://schemas.microsoft.com/office/powerpoint/2010/main" val="264960466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704252"/>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a:solidFill>
                  <a:schemeClr val="bg1"/>
                </a:solidFill>
              </a:rPr>
              <a:t>3. Confront the Brutal Facts </a:t>
            </a:r>
          </a:p>
          <a:p>
            <a:pPr algn="ctr" defTabSz="914400" fontAlgn="base">
              <a:spcBef>
                <a:spcPct val="0"/>
              </a:spcBef>
              <a:spcAft>
                <a:spcPct val="0"/>
              </a:spcAft>
            </a:pPr>
            <a:r>
              <a:rPr lang="en-US" altLang="ko-KR" sz="1800" b="1" dirty="0">
                <a:solidFill>
                  <a:schemeClr val="bg1"/>
                </a:solidFill>
              </a:rPr>
              <a:t>(Yet Never Lose Faith)</a:t>
            </a:r>
            <a:endParaRPr lang="en-US" altLang="ko-KR" sz="1800" dirty="0">
              <a:solidFill>
                <a:schemeClr val="bg1"/>
              </a:solidFill>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9</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a:ln>
                <a:noFill/>
              </a:ln>
              <a:solidFill>
                <a:schemeClr val="bg1"/>
              </a:solidFill>
              <a:effectLst/>
              <a:latin typeface="+mj-lt"/>
              <a:ea typeface="굴림" pitchFamily="50" charset="-127"/>
              <a:cs typeface="굴림" pitchFamily="50" charset="-127"/>
            </a:endParaRPr>
          </a:p>
        </p:txBody>
      </p:sp>
      <p:sp>
        <p:nvSpPr>
          <p:cNvPr id="2" name="직사각형 1"/>
          <p:cNvSpPr/>
          <p:nvPr/>
        </p:nvSpPr>
        <p:spPr>
          <a:xfrm>
            <a:off x="384177" y="1208311"/>
            <a:ext cx="4608512" cy="4401205"/>
          </a:xfrm>
          <a:prstGeom prst="rect">
            <a:avLst/>
          </a:prstGeom>
        </p:spPr>
        <p:txBody>
          <a:bodyPr wrap="square">
            <a:spAutoFit/>
          </a:bodyPr>
          <a:lstStyle/>
          <a:p>
            <a:pPr fontAlgn="base"/>
            <a:r>
              <a:rPr lang="en-US" altLang="ko-KR" dirty="0"/>
              <a:t>There is no worse mistake in public leadership than to hold out false hopes soon to be swept away. -Winston S. Churchill</a:t>
            </a:r>
          </a:p>
          <a:p>
            <a:pPr fontAlgn="base"/>
            <a:endParaRPr lang="en-US" altLang="ko-KR" dirty="0"/>
          </a:p>
          <a:p>
            <a:pPr fontAlgn="base"/>
            <a:r>
              <a:rPr lang="en-US" altLang="ko-KR" dirty="0"/>
              <a:t>Every great organization embraced that what we came to call the Stockdale Paradox: We must maintain unwavering faith that you can and will prevail in the end, regardless of the difficulties, </a:t>
            </a:r>
            <a:r>
              <a:rPr lang="en-US" altLang="ko-KR" i="1" dirty="0"/>
              <a:t>AND at the same time</a:t>
            </a:r>
            <a:r>
              <a:rPr lang="en-US" altLang="ko-KR" dirty="0"/>
              <a:t> have the discipline to confront the most brutal facts of your current reality, whatever they might be. </a:t>
            </a:r>
          </a:p>
          <a:p>
            <a:pPr fontAlgn="base"/>
            <a:endParaRPr lang="en-US" altLang="ko-KR" dirty="0"/>
          </a:p>
          <a:p>
            <a:pPr fontAlgn="base"/>
            <a:r>
              <a:rPr lang="en-US" altLang="ko-KR" b="1" dirty="0"/>
              <a:t>Facts are better than dream</a:t>
            </a:r>
            <a:endParaRPr lang="en-US" altLang="ko-KR" dirty="0"/>
          </a:p>
          <a:p>
            <a:pPr fontAlgn="base"/>
            <a:r>
              <a:rPr lang="en-US" altLang="ko-KR" dirty="0"/>
              <a:t>The breakthrough results come about by a series of good decisions, diligently executed and accumulated one on top of another. They made many more good decisions than bad ones.....of course than other organizations. It turns out, is that there was something quite distinctive about their process: two disciplined thought.</a:t>
            </a:r>
          </a:p>
          <a:p>
            <a:pPr fontAlgn="base"/>
            <a:endParaRPr lang="en-US" altLang="ko-KR" dirty="0"/>
          </a:p>
        </p:txBody>
      </p:sp>
    </p:spTree>
    <p:extLst>
      <p:ext uri="{BB962C8B-B14F-4D97-AF65-F5344CB8AC3E}">
        <p14:creationId xmlns:p14="http://schemas.microsoft.com/office/powerpoint/2010/main" val="2649604667"/>
      </p:ext>
    </p:extLst>
  </p:cSld>
  <p:clrMapOvr>
    <a:masterClrMapping/>
  </p:clrMapOvr>
  <p:transition/>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10482</TotalTime>
  <Words>3272</Words>
  <Application>Microsoft Office PowerPoint</Application>
  <PresentationFormat>B5 (ISO) 용지(176x250mm)</PresentationFormat>
  <Paragraphs>346</Paragraphs>
  <Slides>30</Slides>
  <Notes>1</Notes>
  <HiddenSlides>0</HiddenSlides>
  <MMClips>0</MMClips>
  <ScaleCrop>false</ScaleCrop>
  <HeadingPairs>
    <vt:vector size="4" baseType="variant">
      <vt:variant>
        <vt:lpstr>테마</vt:lpstr>
      </vt:variant>
      <vt:variant>
        <vt:i4>1</vt:i4>
      </vt:variant>
      <vt:variant>
        <vt:lpstr>슬라이드 제목</vt:lpstr>
      </vt:variant>
      <vt:variant>
        <vt:i4>30</vt:i4>
      </vt:variant>
    </vt:vector>
  </HeadingPairs>
  <TitlesOfParts>
    <vt:vector size="31" baseType="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BlackEdition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대일 바인더 </dc:title>
  <dc:creator>Windows XP</dc:creator>
  <cp:lastModifiedBy>Owner</cp:lastModifiedBy>
  <cp:revision>647</cp:revision>
  <cp:lastPrinted>2015-05-21T23:59:32Z</cp:lastPrinted>
  <dcterms:created xsi:type="dcterms:W3CDTF">2012-07-05T08:18:02Z</dcterms:created>
  <dcterms:modified xsi:type="dcterms:W3CDTF">2023-04-03T11:31:47Z</dcterms:modified>
</cp:coreProperties>
</file>